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6"/>
  </p:notesMasterIdLst>
  <p:sldIdLst>
    <p:sldId id="256" r:id="rId3"/>
    <p:sldId id="261" r:id="rId4"/>
    <p:sldId id="258" r:id="rId5"/>
    <p:sldId id="260" r:id="rId6"/>
    <p:sldId id="259" r:id="rId7"/>
    <p:sldId id="262" r:id="rId8"/>
    <p:sldId id="271" r:id="rId9"/>
    <p:sldId id="265" r:id="rId10"/>
    <p:sldId id="266" r:id="rId11"/>
    <p:sldId id="267" r:id="rId12"/>
    <p:sldId id="268" r:id="rId13"/>
    <p:sldId id="269" r:id="rId14"/>
    <p:sldId id="264" r:id="rId15"/>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Calibri Light" pitchFamily="34" charset="0"/>
        <a:ea typeface="+mn-ea"/>
        <a:cs typeface="Arial" charset="0"/>
      </a:defRPr>
    </a:lvl1pPr>
    <a:lvl2pPr marL="457200" algn="l" rtl="0" fontAlgn="base">
      <a:spcBef>
        <a:spcPct val="0"/>
      </a:spcBef>
      <a:spcAft>
        <a:spcPct val="0"/>
      </a:spcAft>
      <a:defRPr kern="1200">
        <a:solidFill>
          <a:schemeClr val="tx1"/>
        </a:solidFill>
        <a:latin typeface="Calibri Light" pitchFamily="34" charset="0"/>
        <a:ea typeface="+mn-ea"/>
        <a:cs typeface="Arial" charset="0"/>
      </a:defRPr>
    </a:lvl2pPr>
    <a:lvl3pPr marL="914400" algn="l" rtl="0" fontAlgn="base">
      <a:spcBef>
        <a:spcPct val="0"/>
      </a:spcBef>
      <a:spcAft>
        <a:spcPct val="0"/>
      </a:spcAft>
      <a:defRPr kern="1200">
        <a:solidFill>
          <a:schemeClr val="tx1"/>
        </a:solidFill>
        <a:latin typeface="Calibri Light" pitchFamily="34" charset="0"/>
        <a:ea typeface="+mn-ea"/>
        <a:cs typeface="Arial" charset="0"/>
      </a:defRPr>
    </a:lvl3pPr>
    <a:lvl4pPr marL="1371600" algn="l" rtl="0" fontAlgn="base">
      <a:spcBef>
        <a:spcPct val="0"/>
      </a:spcBef>
      <a:spcAft>
        <a:spcPct val="0"/>
      </a:spcAft>
      <a:defRPr kern="1200">
        <a:solidFill>
          <a:schemeClr val="tx1"/>
        </a:solidFill>
        <a:latin typeface="Calibri Light" pitchFamily="34" charset="0"/>
        <a:ea typeface="+mn-ea"/>
        <a:cs typeface="Arial" charset="0"/>
      </a:defRPr>
    </a:lvl4pPr>
    <a:lvl5pPr marL="1828800" algn="l" rtl="0" fontAlgn="base">
      <a:spcBef>
        <a:spcPct val="0"/>
      </a:spcBef>
      <a:spcAft>
        <a:spcPct val="0"/>
      </a:spcAft>
      <a:defRPr kern="1200">
        <a:solidFill>
          <a:schemeClr val="tx1"/>
        </a:solidFill>
        <a:latin typeface="Calibri Light" pitchFamily="34" charset="0"/>
        <a:ea typeface="+mn-ea"/>
        <a:cs typeface="Arial" charset="0"/>
      </a:defRPr>
    </a:lvl5pPr>
    <a:lvl6pPr marL="2286000" algn="l" defTabSz="914400" rtl="0" eaLnBrk="1" latinLnBrk="0" hangingPunct="1">
      <a:defRPr kern="1200">
        <a:solidFill>
          <a:schemeClr val="tx1"/>
        </a:solidFill>
        <a:latin typeface="Calibri Light" pitchFamily="34" charset="0"/>
        <a:ea typeface="+mn-ea"/>
        <a:cs typeface="Arial" charset="0"/>
      </a:defRPr>
    </a:lvl6pPr>
    <a:lvl7pPr marL="2743200" algn="l" defTabSz="914400" rtl="0" eaLnBrk="1" latinLnBrk="0" hangingPunct="1">
      <a:defRPr kern="1200">
        <a:solidFill>
          <a:schemeClr val="tx1"/>
        </a:solidFill>
        <a:latin typeface="Calibri Light" pitchFamily="34" charset="0"/>
        <a:ea typeface="+mn-ea"/>
        <a:cs typeface="Arial" charset="0"/>
      </a:defRPr>
    </a:lvl7pPr>
    <a:lvl8pPr marL="3200400" algn="l" defTabSz="914400" rtl="0" eaLnBrk="1" latinLnBrk="0" hangingPunct="1">
      <a:defRPr kern="1200">
        <a:solidFill>
          <a:schemeClr val="tx1"/>
        </a:solidFill>
        <a:latin typeface="Calibri Light" pitchFamily="34" charset="0"/>
        <a:ea typeface="+mn-ea"/>
        <a:cs typeface="Arial" charset="0"/>
      </a:defRPr>
    </a:lvl8pPr>
    <a:lvl9pPr marL="3657600" algn="l" defTabSz="914400" rtl="0" eaLnBrk="1" latinLnBrk="0" hangingPunct="1">
      <a:defRPr kern="1200">
        <a:solidFill>
          <a:schemeClr val="tx1"/>
        </a:solidFill>
        <a:latin typeface="Calibri Light" pitchFamily="34"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69A"/>
    <a:srgbClr val="565464"/>
    <a:srgbClr val="FEF1E6"/>
    <a:srgbClr val="88BC70"/>
    <a:srgbClr val="3B5E2C"/>
    <a:srgbClr val="FEEAD7"/>
    <a:srgbClr val="6AA84F"/>
    <a:srgbClr val="4269AC"/>
    <a:srgbClr val="808080"/>
    <a:srgbClr val="F465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110" d="100"/>
          <a:sy n="110" d="100"/>
        </p:scale>
        <p:origin x="240" y="-2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3809-B8CA-44F2-830E-587C8CBB014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de-DE"/>
        </a:p>
      </dgm:t>
    </dgm:pt>
    <dgm:pt modelId="{065E0AD3-0018-4C91-A096-389C26DB87B2}">
      <dgm:prSet/>
      <dgm:spPr/>
      <dgm:t>
        <a:bodyPr/>
        <a:lstStyle/>
        <a:p>
          <a:endParaRPr lang="de-DE"/>
        </a:p>
      </dgm:t>
    </dgm:pt>
    <dgm:pt modelId="{0F750679-3C2A-4E5D-B454-3111FE4050EE}" type="parTrans" cxnId="{1B041ADE-4021-4D29-BDDB-260E53969FFF}">
      <dgm:prSet/>
      <dgm:spPr/>
      <dgm:t>
        <a:bodyPr/>
        <a:lstStyle/>
        <a:p>
          <a:endParaRPr lang="de-DE"/>
        </a:p>
      </dgm:t>
    </dgm:pt>
    <dgm:pt modelId="{CE85D92E-6A47-4265-8D7F-B46CD9A12594}" type="sibTrans" cxnId="{1B041ADE-4021-4D29-BDDB-260E53969F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a:solidFill>
            <a:srgbClr val="808080"/>
          </a:solidFill>
        </a:ln>
      </dgm:spPr>
      <dgm:t>
        <a:bodyPr/>
        <a:lstStyle/>
        <a:p>
          <a:endParaRPr lang="de-DE"/>
        </a:p>
      </dgm:t>
    </dgm:pt>
    <dgm:pt modelId="{2B50E065-2383-459B-AB70-0734CB37998D}">
      <dgm:prSet phldrT="[Text]" custT="1"/>
      <dgm:spPr/>
      <dgm:t>
        <a:bodyPr/>
        <a:lstStyle/>
        <a:p>
          <a:r>
            <a:rPr lang="de-DE" sz="1600" b="1" dirty="0" err="1" smtClean="0">
              <a:solidFill>
                <a:schemeClr val="tx1"/>
              </a:solidFill>
            </a:rPr>
            <a:t>assess</a:t>
          </a:r>
          <a:r>
            <a:rPr lang="de-DE" sz="1600" b="1" dirty="0" smtClean="0">
              <a:solidFill>
                <a:schemeClr val="tx1"/>
              </a:solidFill>
            </a:rPr>
            <a:t> </a:t>
          </a:r>
          <a:r>
            <a:rPr lang="de-DE" sz="1600" b="1" dirty="0" err="1" smtClean="0">
              <a:solidFill>
                <a:schemeClr val="tx1"/>
              </a:solidFill>
            </a:rPr>
            <a:t>general</a:t>
          </a:r>
          <a:r>
            <a:rPr lang="de-DE" sz="1600" b="1" dirty="0" smtClean="0">
              <a:solidFill>
                <a:schemeClr val="tx1"/>
              </a:solidFill>
            </a:rPr>
            <a:t> </a:t>
          </a:r>
          <a:r>
            <a:rPr lang="de-DE" sz="1600" b="1" dirty="0" err="1" smtClean="0">
              <a:solidFill>
                <a:schemeClr val="tx1"/>
              </a:solidFill>
            </a:rPr>
            <a:t>brain</a:t>
          </a:r>
          <a:r>
            <a:rPr lang="de-DE" sz="1600" b="1" dirty="0" smtClean="0">
              <a:solidFill>
                <a:schemeClr val="tx1"/>
              </a:solidFill>
            </a:rPr>
            <a:t> </a:t>
          </a:r>
          <a:r>
            <a:rPr lang="de-DE" sz="1600" b="1" dirty="0" err="1" smtClean="0">
              <a:solidFill>
                <a:schemeClr val="tx1"/>
              </a:solidFill>
            </a:rPr>
            <a:t>health</a:t>
          </a:r>
          <a:endParaRPr lang="de-DE" sz="1600" b="1" dirty="0">
            <a:solidFill>
              <a:schemeClr val="tx1"/>
            </a:solidFill>
          </a:endParaRPr>
        </a:p>
      </dgm:t>
    </dgm:pt>
    <dgm:pt modelId="{55A8B3AB-5F7C-4D52-8CC1-3B4BA3467AB9}" type="parTrans" cxnId="{4EE0D91A-8537-449F-8EE5-58019D41AED2}">
      <dgm:prSet/>
      <dgm:spPr/>
      <dgm:t>
        <a:bodyPr/>
        <a:lstStyle/>
        <a:p>
          <a:endParaRPr lang="de-DE"/>
        </a:p>
      </dgm:t>
    </dgm:pt>
    <dgm:pt modelId="{D6863291-0EB4-45DC-920B-163DB7950B7C}" type="sibTrans" cxnId="{4EE0D91A-8537-449F-8EE5-58019D41AED2}">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a:solidFill>
            <a:srgbClr val="808080"/>
          </a:solidFill>
        </a:ln>
      </dgm:spPr>
      <dgm:t>
        <a:bodyPr/>
        <a:lstStyle/>
        <a:p>
          <a:endParaRPr lang="de-DE"/>
        </a:p>
      </dgm:t>
    </dgm:pt>
    <dgm:pt modelId="{FCE5C77E-8AB8-4B8C-9197-E8519BE9B0B0}">
      <dgm:prSet phldrT="[Text]" custT="1"/>
      <dgm:spPr/>
      <dgm:t>
        <a:bodyPr/>
        <a:lstStyle/>
        <a:p>
          <a:r>
            <a:rPr lang="de-DE" sz="1600" b="1" dirty="0" err="1" smtClean="0"/>
            <a:t>detect</a:t>
          </a:r>
          <a:r>
            <a:rPr lang="de-DE" sz="1600" b="1" dirty="0" smtClean="0"/>
            <a:t> </a:t>
          </a:r>
          <a:r>
            <a:rPr lang="de-DE" sz="1600" b="1" dirty="0" err="1" smtClean="0"/>
            <a:t>disorders</a:t>
          </a:r>
          <a:r>
            <a:rPr lang="de-DE" sz="1600" b="1" dirty="0" smtClean="0"/>
            <a:t> </a:t>
          </a:r>
          <a:r>
            <a:rPr lang="de-DE" sz="1600" b="1" dirty="0" err="1" smtClean="0"/>
            <a:t>before</a:t>
          </a:r>
          <a:r>
            <a:rPr lang="de-DE" sz="1600" b="1" dirty="0" smtClean="0"/>
            <a:t> </a:t>
          </a:r>
          <a:r>
            <a:rPr lang="de-DE" sz="1600" b="1" dirty="0" err="1" smtClean="0"/>
            <a:t>symptom</a:t>
          </a:r>
          <a:r>
            <a:rPr lang="de-DE" sz="1600" b="1" dirty="0" smtClean="0"/>
            <a:t> </a:t>
          </a:r>
          <a:r>
            <a:rPr lang="de-DE" sz="1600" b="1" dirty="0" err="1" smtClean="0"/>
            <a:t>onset</a:t>
          </a:r>
          <a:endParaRPr lang="de-DE" sz="1600" b="1" dirty="0"/>
        </a:p>
      </dgm:t>
    </dgm:pt>
    <dgm:pt modelId="{24F86B85-1F10-4F83-908B-AAA89F527A54}" type="parTrans" cxnId="{A4B22524-3887-4B8B-9CE7-6BB636BB2BA6}">
      <dgm:prSet/>
      <dgm:spPr/>
      <dgm:t>
        <a:bodyPr/>
        <a:lstStyle/>
        <a:p>
          <a:endParaRPr lang="de-DE"/>
        </a:p>
      </dgm:t>
    </dgm:pt>
    <dgm:pt modelId="{07BA3E7B-9DDF-4B50-8B61-65227CAFD46B}" type="sibTrans" cxnId="{A4B22524-3887-4B8B-9CE7-6BB636BB2BA6}">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a:solidFill>
            <a:srgbClr val="808080"/>
          </a:solidFill>
        </a:ln>
      </dgm:spPr>
      <dgm:t>
        <a:bodyPr/>
        <a:lstStyle/>
        <a:p>
          <a:endParaRPr lang="de-DE"/>
        </a:p>
      </dgm:t>
    </dgm:pt>
    <dgm:pt modelId="{C1D8C30B-79A7-4B73-A5C4-FB05F311D27F}">
      <dgm:prSet phldrT="[Text]" custT="1"/>
      <dgm:spPr/>
      <dgm:t>
        <a:bodyPr/>
        <a:lstStyle/>
        <a:p>
          <a:r>
            <a:rPr lang="de-DE" sz="1600" b="1" dirty="0" err="1" smtClean="0">
              <a:solidFill>
                <a:schemeClr val="tx1"/>
              </a:solidFill>
            </a:rPr>
            <a:t>support</a:t>
          </a:r>
          <a:r>
            <a:rPr lang="de-DE" sz="1600" b="1" dirty="0" smtClean="0">
              <a:solidFill>
                <a:schemeClr val="tx1"/>
              </a:solidFill>
            </a:rPr>
            <a:t> differential </a:t>
          </a:r>
          <a:r>
            <a:rPr lang="de-DE" sz="1600" b="1" dirty="0" err="1" smtClean="0">
              <a:solidFill>
                <a:schemeClr val="tx1"/>
              </a:solidFill>
            </a:rPr>
            <a:t>diagnosis</a:t>
          </a:r>
          <a:endParaRPr lang="de-DE" sz="1600" b="1" dirty="0">
            <a:solidFill>
              <a:schemeClr val="tx1"/>
            </a:solidFill>
          </a:endParaRPr>
        </a:p>
      </dgm:t>
    </dgm:pt>
    <dgm:pt modelId="{CF07D54D-BB93-4F94-9114-D180FF5C1117}" type="parTrans" cxnId="{A9980AA7-24BE-48F3-9869-C63E797F9407}">
      <dgm:prSet/>
      <dgm:spPr/>
      <dgm:t>
        <a:bodyPr/>
        <a:lstStyle/>
        <a:p>
          <a:endParaRPr lang="de-DE"/>
        </a:p>
      </dgm:t>
    </dgm:pt>
    <dgm:pt modelId="{32F72CB3-8FC9-416B-9B08-864F927BB651}" type="sibTrans" cxnId="{A9980AA7-24BE-48F3-9869-C63E797F9407}">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a:solidFill>
            <a:srgbClr val="808080"/>
          </a:solidFill>
        </a:ln>
      </dgm:spPr>
      <dgm:t>
        <a:bodyPr/>
        <a:lstStyle/>
        <a:p>
          <a:endParaRPr lang="de-DE"/>
        </a:p>
      </dgm:t>
    </dgm:pt>
    <dgm:pt modelId="{22EBF162-E8B1-466A-9FB8-74775B00522A}" type="pres">
      <dgm:prSet presAssocID="{56543809-B8CA-44F2-830E-587C8CBB014A}" presName="Name0" presStyleCnt="0">
        <dgm:presLayoutVars>
          <dgm:chMax val="7"/>
          <dgm:chPref val="7"/>
          <dgm:dir/>
        </dgm:presLayoutVars>
      </dgm:prSet>
      <dgm:spPr/>
      <dgm:t>
        <a:bodyPr/>
        <a:lstStyle/>
        <a:p>
          <a:endParaRPr lang="de-DE"/>
        </a:p>
      </dgm:t>
    </dgm:pt>
    <dgm:pt modelId="{1489AD0A-8CE2-4887-848D-D448A300DC40}" type="pres">
      <dgm:prSet presAssocID="{56543809-B8CA-44F2-830E-587C8CBB014A}" presName="Name1" presStyleCnt="0"/>
      <dgm:spPr/>
    </dgm:pt>
    <dgm:pt modelId="{9C39C95A-94F4-4948-A310-415F662C17FC}" type="pres">
      <dgm:prSet presAssocID="{CE85D92E-6A47-4265-8D7F-B46CD9A12594}" presName="picture_1" presStyleCnt="0"/>
      <dgm:spPr/>
    </dgm:pt>
    <dgm:pt modelId="{6A7DBF95-ED17-4396-B6E9-B0BD2B07F598}" type="pres">
      <dgm:prSet presAssocID="{CE85D92E-6A47-4265-8D7F-B46CD9A12594}" presName="pictureRepeatNode" presStyleLbl="alignImgPlace1" presStyleIdx="0" presStyleCnt="4" custScaleX="84571" custScaleY="80919"/>
      <dgm:spPr/>
      <dgm:t>
        <a:bodyPr/>
        <a:lstStyle/>
        <a:p>
          <a:endParaRPr lang="de-DE"/>
        </a:p>
      </dgm:t>
    </dgm:pt>
    <dgm:pt modelId="{FCCBB5A9-F293-4EE7-ABFD-423694032005}" type="pres">
      <dgm:prSet presAssocID="{065E0AD3-0018-4C91-A096-389C26DB87B2}" presName="text_1" presStyleLbl="node1" presStyleIdx="0" presStyleCnt="0">
        <dgm:presLayoutVars>
          <dgm:bulletEnabled val="1"/>
        </dgm:presLayoutVars>
      </dgm:prSet>
      <dgm:spPr/>
      <dgm:t>
        <a:bodyPr/>
        <a:lstStyle/>
        <a:p>
          <a:endParaRPr lang="de-DE"/>
        </a:p>
      </dgm:t>
    </dgm:pt>
    <dgm:pt modelId="{896387C1-98B6-4D3F-A942-DEC5EF01F654}" type="pres">
      <dgm:prSet presAssocID="{D6863291-0EB4-45DC-920B-163DB7950B7C}" presName="picture_2" presStyleCnt="0"/>
      <dgm:spPr/>
    </dgm:pt>
    <dgm:pt modelId="{F388DA64-260B-4638-A91A-0925FF9CEB11}" type="pres">
      <dgm:prSet presAssocID="{D6863291-0EB4-45DC-920B-163DB7950B7C}" presName="pictureRepeatNode" presStyleLbl="alignImgPlace1" presStyleIdx="1" presStyleCnt="4"/>
      <dgm:spPr/>
      <dgm:t>
        <a:bodyPr/>
        <a:lstStyle/>
        <a:p>
          <a:endParaRPr lang="de-DE"/>
        </a:p>
      </dgm:t>
    </dgm:pt>
    <dgm:pt modelId="{E6CA0CAF-9D50-4C91-AF30-D3D8CAE60921}" type="pres">
      <dgm:prSet presAssocID="{2B50E065-2383-459B-AB70-0734CB37998D}" presName="line_2" presStyleLbl="parChTrans1D1" presStyleIdx="0" presStyleCnt="3"/>
      <dgm:spPr>
        <a:ln w="12700">
          <a:solidFill>
            <a:schemeClr val="tx1">
              <a:lumMod val="50000"/>
              <a:lumOff val="50000"/>
            </a:schemeClr>
          </a:solidFill>
        </a:ln>
      </dgm:spPr>
    </dgm:pt>
    <dgm:pt modelId="{9064C6D7-085B-40AF-AE65-E232305B5581}" type="pres">
      <dgm:prSet presAssocID="{2B50E065-2383-459B-AB70-0734CB37998D}" presName="textparent_2" presStyleLbl="node1" presStyleIdx="0" presStyleCnt="0"/>
      <dgm:spPr/>
    </dgm:pt>
    <dgm:pt modelId="{01736869-5109-4B2D-BFF0-A1D0636217A6}" type="pres">
      <dgm:prSet presAssocID="{2B50E065-2383-459B-AB70-0734CB37998D}" presName="text_2" presStyleLbl="revTx" presStyleIdx="0" presStyleCnt="3" custScaleX="1054768" custLinFactNeighborX="10765">
        <dgm:presLayoutVars>
          <dgm:bulletEnabled val="1"/>
        </dgm:presLayoutVars>
      </dgm:prSet>
      <dgm:spPr/>
      <dgm:t>
        <a:bodyPr/>
        <a:lstStyle/>
        <a:p>
          <a:endParaRPr lang="de-DE"/>
        </a:p>
      </dgm:t>
    </dgm:pt>
    <dgm:pt modelId="{F39086E7-84DF-4767-BE29-7CC7AFA3E68A}" type="pres">
      <dgm:prSet presAssocID="{07BA3E7B-9DDF-4B50-8B61-65227CAFD46B}" presName="picture_3" presStyleCnt="0"/>
      <dgm:spPr/>
    </dgm:pt>
    <dgm:pt modelId="{D4F7FAD7-BD34-4B22-A3B1-01A24ABC3B3A}" type="pres">
      <dgm:prSet presAssocID="{07BA3E7B-9DDF-4B50-8B61-65227CAFD46B}" presName="pictureRepeatNode" presStyleLbl="alignImgPlace1" presStyleIdx="2" presStyleCnt="4"/>
      <dgm:spPr/>
      <dgm:t>
        <a:bodyPr/>
        <a:lstStyle/>
        <a:p>
          <a:endParaRPr lang="de-DE"/>
        </a:p>
      </dgm:t>
    </dgm:pt>
    <dgm:pt modelId="{9BBC6BF6-D518-419B-86CE-806A084A54ED}" type="pres">
      <dgm:prSet presAssocID="{FCE5C77E-8AB8-4B8C-9197-E8519BE9B0B0}" presName="line_3" presStyleLbl="parChTrans1D1" presStyleIdx="1" presStyleCnt="3"/>
      <dgm:spPr>
        <a:ln w="12700">
          <a:solidFill>
            <a:schemeClr val="tx1">
              <a:lumMod val="50000"/>
              <a:lumOff val="50000"/>
            </a:schemeClr>
          </a:solidFill>
        </a:ln>
      </dgm:spPr>
    </dgm:pt>
    <dgm:pt modelId="{DFE530C3-D529-43D3-B363-C748174E07FE}" type="pres">
      <dgm:prSet presAssocID="{FCE5C77E-8AB8-4B8C-9197-E8519BE9B0B0}" presName="textparent_3" presStyleLbl="node1" presStyleIdx="0" presStyleCnt="0"/>
      <dgm:spPr/>
    </dgm:pt>
    <dgm:pt modelId="{B678A88F-CDFA-4831-BDC3-B281984682DD}" type="pres">
      <dgm:prSet presAssocID="{FCE5C77E-8AB8-4B8C-9197-E8519BE9B0B0}" presName="text_3" presStyleLbl="revTx" presStyleIdx="1" presStyleCnt="3" custScaleX="608569" custLinFactNeighborX="4386">
        <dgm:presLayoutVars>
          <dgm:bulletEnabled val="1"/>
        </dgm:presLayoutVars>
      </dgm:prSet>
      <dgm:spPr/>
      <dgm:t>
        <a:bodyPr/>
        <a:lstStyle/>
        <a:p>
          <a:endParaRPr lang="de-DE"/>
        </a:p>
      </dgm:t>
    </dgm:pt>
    <dgm:pt modelId="{C6524438-BFD4-48D7-9F1C-EE0F598B78BD}" type="pres">
      <dgm:prSet presAssocID="{32F72CB3-8FC9-416B-9B08-864F927BB651}" presName="picture_4" presStyleCnt="0"/>
      <dgm:spPr/>
    </dgm:pt>
    <dgm:pt modelId="{97852E55-E293-4346-A3C9-24B699D31252}" type="pres">
      <dgm:prSet presAssocID="{32F72CB3-8FC9-416B-9B08-864F927BB651}" presName="pictureRepeatNode" presStyleLbl="alignImgPlace1" presStyleIdx="3" presStyleCnt="4"/>
      <dgm:spPr/>
      <dgm:t>
        <a:bodyPr/>
        <a:lstStyle/>
        <a:p>
          <a:endParaRPr lang="de-DE"/>
        </a:p>
      </dgm:t>
    </dgm:pt>
    <dgm:pt modelId="{625AEFBE-E245-442D-9544-75B3FF8E128F}" type="pres">
      <dgm:prSet presAssocID="{C1D8C30B-79A7-4B73-A5C4-FB05F311D27F}" presName="line_4" presStyleLbl="parChTrans1D1" presStyleIdx="2" presStyleCnt="3"/>
      <dgm:spPr>
        <a:ln w="12700">
          <a:solidFill>
            <a:schemeClr val="tx1">
              <a:lumMod val="50000"/>
              <a:lumOff val="50000"/>
            </a:schemeClr>
          </a:solidFill>
        </a:ln>
      </dgm:spPr>
    </dgm:pt>
    <dgm:pt modelId="{65186EE8-36FA-484D-8178-124EE15D2201}" type="pres">
      <dgm:prSet presAssocID="{C1D8C30B-79A7-4B73-A5C4-FB05F311D27F}" presName="textparent_4" presStyleLbl="node1" presStyleIdx="0" presStyleCnt="0"/>
      <dgm:spPr/>
    </dgm:pt>
    <dgm:pt modelId="{E302375D-A61E-4BC7-9D6E-C179FA8D418D}" type="pres">
      <dgm:prSet presAssocID="{C1D8C30B-79A7-4B73-A5C4-FB05F311D27F}" presName="text_4" presStyleLbl="revTx" presStyleIdx="2" presStyleCnt="3" custScaleX="2000000" custLinFactNeighborX="20443">
        <dgm:presLayoutVars>
          <dgm:bulletEnabled val="1"/>
        </dgm:presLayoutVars>
      </dgm:prSet>
      <dgm:spPr/>
      <dgm:t>
        <a:bodyPr/>
        <a:lstStyle/>
        <a:p>
          <a:endParaRPr lang="de-DE"/>
        </a:p>
      </dgm:t>
    </dgm:pt>
  </dgm:ptLst>
  <dgm:cxnLst>
    <dgm:cxn modelId="{AC5E9E46-6725-4509-A29C-E9A4EA598A42}" type="presOf" srcId="{2B50E065-2383-459B-AB70-0734CB37998D}" destId="{01736869-5109-4B2D-BFF0-A1D0636217A6}" srcOrd="0" destOrd="0" presId="urn:microsoft.com/office/officeart/2008/layout/CircularPictureCallout"/>
    <dgm:cxn modelId="{A9980AA7-24BE-48F3-9869-C63E797F9407}" srcId="{56543809-B8CA-44F2-830E-587C8CBB014A}" destId="{C1D8C30B-79A7-4B73-A5C4-FB05F311D27F}" srcOrd="3" destOrd="0" parTransId="{CF07D54D-BB93-4F94-9114-D180FF5C1117}" sibTransId="{32F72CB3-8FC9-416B-9B08-864F927BB651}"/>
    <dgm:cxn modelId="{6278A857-F384-444D-88C4-5029F537FE2F}" type="presOf" srcId="{56543809-B8CA-44F2-830E-587C8CBB014A}" destId="{22EBF162-E8B1-466A-9FB8-74775B00522A}" srcOrd="0" destOrd="0" presId="urn:microsoft.com/office/officeart/2008/layout/CircularPictureCallout"/>
    <dgm:cxn modelId="{A4B22524-3887-4B8B-9CE7-6BB636BB2BA6}" srcId="{56543809-B8CA-44F2-830E-587C8CBB014A}" destId="{FCE5C77E-8AB8-4B8C-9197-E8519BE9B0B0}" srcOrd="2" destOrd="0" parTransId="{24F86B85-1F10-4F83-908B-AAA89F527A54}" sibTransId="{07BA3E7B-9DDF-4B50-8B61-65227CAFD46B}"/>
    <dgm:cxn modelId="{DFDC5760-3B00-4655-8AC7-4DA039D4AC5E}" type="presOf" srcId="{FCE5C77E-8AB8-4B8C-9197-E8519BE9B0B0}" destId="{B678A88F-CDFA-4831-BDC3-B281984682DD}" srcOrd="0" destOrd="0" presId="urn:microsoft.com/office/officeart/2008/layout/CircularPictureCallout"/>
    <dgm:cxn modelId="{1B041ADE-4021-4D29-BDDB-260E53969FFF}" srcId="{56543809-B8CA-44F2-830E-587C8CBB014A}" destId="{065E0AD3-0018-4C91-A096-389C26DB87B2}" srcOrd="0" destOrd="0" parTransId="{0F750679-3C2A-4E5D-B454-3111FE4050EE}" sibTransId="{CE85D92E-6A47-4265-8D7F-B46CD9A12594}"/>
    <dgm:cxn modelId="{2B217576-A382-46F7-9C82-C22A407F832A}" type="presOf" srcId="{065E0AD3-0018-4C91-A096-389C26DB87B2}" destId="{FCCBB5A9-F293-4EE7-ABFD-423694032005}" srcOrd="0" destOrd="0" presId="urn:microsoft.com/office/officeart/2008/layout/CircularPictureCallout"/>
    <dgm:cxn modelId="{273F208E-0116-4806-8B08-C2720810A158}" type="presOf" srcId="{32F72CB3-8FC9-416B-9B08-864F927BB651}" destId="{97852E55-E293-4346-A3C9-24B699D31252}" srcOrd="0" destOrd="0" presId="urn:microsoft.com/office/officeart/2008/layout/CircularPictureCallout"/>
    <dgm:cxn modelId="{416A58A1-0A83-470D-93D0-E83379EC3C25}" type="presOf" srcId="{D6863291-0EB4-45DC-920B-163DB7950B7C}" destId="{F388DA64-260B-4638-A91A-0925FF9CEB11}" srcOrd="0" destOrd="0" presId="urn:microsoft.com/office/officeart/2008/layout/CircularPictureCallout"/>
    <dgm:cxn modelId="{3E2C72E0-5F9F-4277-9378-F599C5E06D7D}" type="presOf" srcId="{CE85D92E-6A47-4265-8D7F-B46CD9A12594}" destId="{6A7DBF95-ED17-4396-B6E9-B0BD2B07F598}" srcOrd="0" destOrd="0" presId="urn:microsoft.com/office/officeart/2008/layout/CircularPictureCallout"/>
    <dgm:cxn modelId="{AC345951-0E57-4792-BA66-65087C0E1AD8}" type="presOf" srcId="{07BA3E7B-9DDF-4B50-8B61-65227CAFD46B}" destId="{D4F7FAD7-BD34-4B22-A3B1-01A24ABC3B3A}" srcOrd="0" destOrd="0" presId="urn:microsoft.com/office/officeart/2008/layout/CircularPictureCallout"/>
    <dgm:cxn modelId="{3F002507-3FE7-485F-8723-8AC4F276928B}" type="presOf" srcId="{C1D8C30B-79A7-4B73-A5C4-FB05F311D27F}" destId="{E302375D-A61E-4BC7-9D6E-C179FA8D418D}" srcOrd="0" destOrd="0" presId="urn:microsoft.com/office/officeart/2008/layout/CircularPictureCallout"/>
    <dgm:cxn modelId="{4EE0D91A-8537-449F-8EE5-58019D41AED2}" srcId="{56543809-B8CA-44F2-830E-587C8CBB014A}" destId="{2B50E065-2383-459B-AB70-0734CB37998D}" srcOrd="1" destOrd="0" parTransId="{55A8B3AB-5F7C-4D52-8CC1-3B4BA3467AB9}" sibTransId="{D6863291-0EB4-45DC-920B-163DB7950B7C}"/>
    <dgm:cxn modelId="{123C0088-125D-4073-950C-1A1E303603FC}" type="presParOf" srcId="{22EBF162-E8B1-466A-9FB8-74775B00522A}" destId="{1489AD0A-8CE2-4887-848D-D448A300DC40}" srcOrd="0" destOrd="0" presId="urn:microsoft.com/office/officeart/2008/layout/CircularPictureCallout"/>
    <dgm:cxn modelId="{5E75A08D-0C99-4E3D-BDAD-EE6B5A97A772}" type="presParOf" srcId="{1489AD0A-8CE2-4887-848D-D448A300DC40}" destId="{9C39C95A-94F4-4948-A310-415F662C17FC}" srcOrd="0" destOrd="0" presId="urn:microsoft.com/office/officeart/2008/layout/CircularPictureCallout"/>
    <dgm:cxn modelId="{F7AB83E9-7EC7-47AE-982F-BBDCA1A530AE}" type="presParOf" srcId="{9C39C95A-94F4-4948-A310-415F662C17FC}" destId="{6A7DBF95-ED17-4396-B6E9-B0BD2B07F598}" srcOrd="0" destOrd="0" presId="urn:microsoft.com/office/officeart/2008/layout/CircularPictureCallout"/>
    <dgm:cxn modelId="{0FB47AE7-222A-4B06-8875-0E4D39E04C38}" type="presParOf" srcId="{1489AD0A-8CE2-4887-848D-D448A300DC40}" destId="{FCCBB5A9-F293-4EE7-ABFD-423694032005}" srcOrd="1" destOrd="0" presId="urn:microsoft.com/office/officeart/2008/layout/CircularPictureCallout"/>
    <dgm:cxn modelId="{AA9B3883-C52C-49EA-B845-E2AE6B3F5F62}" type="presParOf" srcId="{1489AD0A-8CE2-4887-848D-D448A300DC40}" destId="{896387C1-98B6-4D3F-A942-DEC5EF01F654}" srcOrd="2" destOrd="0" presId="urn:microsoft.com/office/officeart/2008/layout/CircularPictureCallout"/>
    <dgm:cxn modelId="{DCCFC967-D1B1-41AE-868E-76A93443950F}" type="presParOf" srcId="{896387C1-98B6-4D3F-A942-DEC5EF01F654}" destId="{F388DA64-260B-4638-A91A-0925FF9CEB11}" srcOrd="0" destOrd="0" presId="urn:microsoft.com/office/officeart/2008/layout/CircularPictureCallout"/>
    <dgm:cxn modelId="{FE790ED0-4A82-4329-B295-BF0359B2E071}" type="presParOf" srcId="{1489AD0A-8CE2-4887-848D-D448A300DC40}" destId="{E6CA0CAF-9D50-4C91-AF30-D3D8CAE60921}" srcOrd="3" destOrd="0" presId="urn:microsoft.com/office/officeart/2008/layout/CircularPictureCallout"/>
    <dgm:cxn modelId="{76C02442-D410-4F39-A7A9-93D7AEE99AC8}" type="presParOf" srcId="{1489AD0A-8CE2-4887-848D-D448A300DC40}" destId="{9064C6D7-085B-40AF-AE65-E232305B5581}" srcOrd="4" destOrd="0" presId="urn:microsoft.com/office/officeart/2008/layout/CircularPictureCallout"/>
    <dgm:cxn modelId="{41B00EE1-6CE7-4EF8-8A59-195EE0CDE38C}" type="presParOf" srcId="{9064C6D7-085B-40AF-AE65-E232305B5581}" destId="{01736869-5109-4B2D-BFF0-A1D0636217A6}" srcOrd="0" destOrd="0" presId="urn:microsoft.com/office/officeart/2008/layout/CircularPictureCallout"/>
    <dgm:cxn modelId="{7CB0ACEE-3394-4778-AAFB-475384AE58FF}" type="presParOf" srcId="{1489AD0A-8CE2-4887-848D-D448A300DC40}" destId="{F39086E7-84DF-4767-BE29-7CC7AFA3E68A}" srcOrd="5" destOrd="0" presId="urn:microsoft.com/office/officeart/2008/layout/CircularPictureCallout"/>
    <dgm:cxn modelId="{C64FCE73-FFDC-4D0A-989C-E173B90DA9F1}" type="presParOf" srcId="{F39086E7-84DF-4767-BE29-7CC7AFA3E68A}" destId="{D4F7FAD7-BD34-4B22-A3B1-01A24ABC3B3A}" srcOrd="0" destOrd="0" presId="urn:microsoft.com/office/officeart/2008/layout/CircularPictureCallout"/>
    <dgm:cxn modelId="{CF23EF66-731F-478D-8FEB-E16C983758E2}" type="presParOf" srcId="{1489AD0A-8CE2-4887-848D-D448A300DC40}" destId="{9BBC6BF6-D518-419B-86CE-806A084A54ED}" srcOrd="6" destOrd="0" presId="urn:microsoft.com/office/officeart/2008/layout/CircularPictureCallout"/>
    <dgm:cxn modelId="{BCBE3D41-293A-438C-BB50-928A81B029A0}" type="presParOf" srcId="{1489AD0A-8CE2-4887-848D-D448A300DC40}" destId="{DFE530C3-D529-43D3-B363-C748174E07FE}" srcOrd="7" destOrd="0" presId="urn:microsoft.com/office/officeart/2008/layout/CircularPictureCallout"/>
    <dgm:cxn modelId="{2BB3142E-298F-4F84-B293-66CCF5D78CC8}" type="presParOf" srcId="{DFE530C3-D529-43D3-B363-C748174E07FE}" destId="{B678A88F-CDFA-4831-BDC3-B281984682DD}" srcOrd="0" destOrd="0" presId="urn:microsoft.com/office/officeart/2008/layout/CircularPictureCallout"/>
    <dgm:cxn modelId="{691FC961-A648-4F04-AE75-6B6D8EF07695}" type="presParOf" srcId="{1489AD0A-8CE2-4887-848D-D448A300DC40}" destId="{C6524438-BFD4-48D7-9F1C-EE0F598B78BD}" srcOrd="8" destOrd="0" presId="urn:microsoft.com/office/officeart/2008/layout/CircularPictureCallout"/>
    <dgm:cxn modelId="{93C8F412-0C7A-4598-87D7-664E2375BB92}" type="presParOf" srcId="{C6524438-BFD4-48D7-9F1C-EE0F598B78BD}" destId="{97852E55-E293-4346-A3C9-24B699D31252}" srcOrd="0" destOrd="0" presId="urn:microsoft.com/office/officeart/2008/layout/CircularPictureCallout"/>
    <dgm:cxn modelId="{C64B89DA-9FC4-4FF4-8A47-59B46B292D7F}" type="presParOf" srcId="{1489AD0A-8CE2-4887-848D-D448A300DC40}" destId="{625AEFBE-E245-442D-9544-75B3FF8E128F}" srcOrd="9" destOrd="0" presId="urn:microsoft.com/office/officeart/2008/layout/CircularPictureCallout"/>
    <dgm:cxn modelId="{17B0F497-A484-468E-A9B1-8092A75A9A89}" type="presParOf" srcId="{1489AD0A-8CE2-4887-848D-D448A300DC40}" destId="{65186EE8-36FA-484D-8178-124EE15D2201}" srcOrd="10" destOrd="0" presId="urn:microsoft.com/office/officeart/2008/layout/CircularPictureCallout"/>
    <dgm:cxn modelId="{0671B8EB-1247-462B-A40E-121ED57C0919}" type="presParOf" srcId="{65186EE8-36FA-484D-8178-124EE15D2201}" destId="{E302375D-A61E-4BC7-9D6E-C179FA8D418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AEFBE-E245-442D-9544-75B3FF8E128F}">
      <dsp:nvSpPr>
        <dsp:cNvPr id="0" name=""/>
        <dsp:cNvSpPr/>
      </dsp:nvSpPr>
      <dsp:spPr>
        <a:xfrm>
          <a:off x="2096221" y="4299349"/>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9BBC6BF6-D518-419B-86CE-806A084A54ED}">
      <dsp:nvSpPr>
        <dsp:cNvPr id="0" name=""/>
        <dsp:cNvSpPr/>
      </dsp:nvSpPr>
      <dsp:spPr>
        <a:xfrm>
          <a:off x="2096221" y="2709333"/>
          <a:ext cx="3906895"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E6CA0CAF-9D50-4C91-AF30-D3D8CAE60921}">
      <dsp:nvSpPr>
        <dsp:cNvPr id="0" name=""/>
        <dsp:cNvSpPr/>
      </dsp:nvSpPr>
      <dsp:spPr>
        <a:xfrm>
          <a:off x="2096221" y="1119317"/>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6A7DBF95-ED17-4396-B6E9-B0BD2B07F598}">
      <dsp:nvSpPr>
        <dsp:cNvPr id="0" name=""/>
        <dsp:cNvSpPr/>
      </dsp:nvSpPr>
      <dsp:spPr>
        <a:xfrm>
          <a:off x="175232" y="871298"/>
          <a:ext cx="3841977" cy="367607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 r="-1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FCCBB5A9-F293-4EE7-ABFD-423694032005}">
      <dsp:nvSpPr>
        <dsp:cNvPr id="0" name=""/>
        <dsp:cNvSpPr/>
      </dsp:nvSpPr>
      <dsp:spPr>
        <a:xfrm>
          <a:off x="642492" y="2850163"/>
          <a:ext cx="2907457" cy="14991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de-DE" sz="6500" kern="1200"/>
        </a:p>
      </dsp:txBody>
      <dsp:txXfrm>
        <a:off x="642492" y="2850163"/>
        <a:ext cx="2907457" cy="1499157"/>
      </dsp:txXfrm>
    </dsp:sp>
    <dsp:sp modelId="{F388DA64-260B-4638-A91A-0925FF9CEB11}">
      <dsp:nvSpPr>
        <dsp:cNvPr id="0" name=""/>
        <dsp:cNvSpPr/>
      </dsp:nvSpPr>
      <dsp:spPr>
        <a:xfrm>
          <a:off x="5975859" y="437882"/>
          <a:ext cx="1362870" cy="136287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01736869-5109-4B2D-BFF0-A1D0636217A6}">
      <dsp:nvSpPr>
        <dsp:cNvPr id="0" name=""/>
        <dsp:cNvSpPr/>
      </dsp:nvSpPr>
      <dsp:spPr>
        <a:xfrm>
          <a:off x="7354772" y="437882"/>
          <a:ext cx="157184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de-DE" sz="1600" b="1" kern="1200" dirty="0" err="1" smtClean="0">
              <a:solidFill>
                <a:schemeClr val="tx1"/>
              </a:solidFill>
            </a:rPr>
            <a:t>assess</a:t>
          </a:r>
          <a:r>
            <a:rPr lang="de-DE" sz="1600" b="1" kern="1200" dirty="0" smtClean="0">
              <a:solidFill>
                <a:schemeClr val="tx1"/>
              </a:solidFill>
            </a:rPr>
            <a:t> </a:t>
          </a:r>
          <a:r>
            <a:rPr lang="de-DE" sz="1600" b="1" kern="1200" dirty="0" err="1" smtClean="0">
              <a:solidFill>
                <a:schemeClr val="tx1"/>
              </a:solidFill>
            </a:rPr>
            <a:t>general</a:t>
          </a:r>
          <a:r>
            <a:rPr lang="de-DE" sz="1600" b="1" kern="1200" dirty="0" smtClean="0">
              <a:solidFill>
                <a:schemeClr val="tx1"/>
              </a:solidFill>
            </a:rPr>
            <a:t> </a:t>
          </a:r>
          <a:r>
            <a:rPr lang="de-DE" sz="1600" b="1" kern="1200" dirty="0" err="1" smtClean="0">
              <a:solidFill>
                <a:schemeClr val="tx1"/>
              </a:solidFill>
            </a:rPr>
            <a:t>brain</a:t>
          </a:r>
          <a:r>
            <a:rPr lang="de-DE" sz="1600" b="1" kern="1200" dirty="0" smtClean="0">
              <a:solidFill>
                <a:schemeClr val="tx1"/>
              </a:solidFill>
            </a:rPr>
            <a:t> </a:t>
          </a:r>
          <a:r>
            <a:rPr lang="de-DE" sz="1600" b="1" kern="1200" dirty="0" err="1" smtClean="0">
              <a:solidFill>
                <a:schemeClr val="tx1"/>
              </a:solidFill>
            </a:rPr>
            <a:t>health</a:t>
          </a:r>
          <a:endParaRPr lang="de-DE" sz="1600" b="1" kern="1200" dirty="0">
            <a:solidFill>
              <a:schemeClr val="tx1"/>
            </a:solidFill>
          </a:endParaRPr>
        </a:p>
      </dsp:txBody>
      <dsp:txXfrm>
        <a:off x="7354772" y="437882"/>
        <a:ext cx="1571841" cy="1362870"/>
      </dsp:txXfrm>
    </dsp:sp>
    <dsp:sp modelId="{D4F7FAD7-BD34-4B22-A3B1-01A24ABC3B3A}">
      <dsp:nvSpPr>
        <dsp:cNvPr id="0" name=""/>
        <dsp:cNvSpPr/>
      </dsp:nvSpPr>
      <dsp:spPr>
        <a:xfrm>
          <a:off x="5321681" y="2027898"/>
          <a:ext cx="1362870" cy="136287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B678A88F-CDFA-4831-BDC3-B281984682DD}">
      <dsp:nvSpPr>
        <dsp:cNvPr id="0" name=""/>
        <dsp:cNvSpPr/>
      </dsp:nvSpPr>
      <dsp:spPr>
        <a:xfrm>
          <a:off x="6700594" y="2027898"/>
          <a:ext cx="2225883"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de-DE" sz="1600" b="1" kern="1200" dirty="0" err="1" smtClean="0"/>
            <a:t>detect</a:t>
          </a:r>
          <a:r>
            <a:rPr lang="de-DE" sz="1600" b="1" kern="1200" dirty="0" smtClean="0"/>
            <a:t> </a:t>
          </a:r>
          <a:r>
            <a:rPr lang="de-DE" sz="1600" b="1" kern="1200" dirty="0" err="1" smtClean="0"/>
            <a:t>disorders</a:t>
          </a:r>
          <a:r>
            <a:rPr lang="de-DE" sz="1600" b="1" kern="1200" dirty="0" smtClean="0"/>
            <a:t> </a:t>
          </a:r>
          <a:r>
            <a:rPr lang="de-DE" sz="1600" b="1" kern="1200" dirty="0" err="1" smtClean="0"/>
            <a:t>before</a:t>
          </a:r>
          <a:r>
            <a:rPr lang="de-DE" sz="1600" b="1" kern="1200" dirty="0" smtClean="0"/>
            <a:t> </a:t>
          </a:r>
          <a:r>
            <a:rPr lang="de-DE" sz="1600" b="1" kern="1200" dirty="0" err="1" smtClean="0"/>
            <a:t>symptom</a:t>
          </a:r>
          <a:r>
            <a:rPr lang="de-DE" sz="1600" b="1" kern="1200" dirty="0" smtClean="0"/>
            <a:t> </a:t>
          </a:r>
          <a:r>
            <a:rPr lang="de-DE" sz="1600" b="1" kern="1200" dirty="0" err="1" smtClean="0"/>
            <a:t>onset</a:t>
          </a:r>
          <a:endParaRPr lang="de-DE" sz="1600" b="1" kern="1200" dirty="0"/>
        </a:p>
      </dsp:txBody>
      <dsp:txXfrm>
        <a:off x="6700594" y="2027898"/>
        <a:ext cx="2225883" cy="1362870"/>
      </dsp:txXfrm>
    </dsp:sp>
    <dsp:sp modelId="{97852E55-E293-4346-A3C9-24B699D31252}">
      <dsp:nvSpPr>
        <dsp:cNvPr id="0" name=""/>
        <dsp:cNvSpPr/>
      </dsp:nvSpPr>
      <dsp:spPr>
        <a:xfrm>
          <a:off x="5975859" y="3617913"/>
          <a:ext cx="1362870" cy="136287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5400" cap="flat" cmpd="sng" algn="ctr">
          <a:solidFill>
            <a:srgbClr val="808080"/>
          </a:solidFill>
          <a:prstDash val="solid"/>
        </a:ln>
        <a:effectLst/>
      </dsp:spPr>
      <dsp:style>
        <a:lnRef idx="2">
          <a:scrgbClr r="0" g="0" b="0"/>
        </a:lnRef>
        <a:fillRef idx="1">
          <a:scrgbClr r="0" g="0" b="0"/>
        </a:fillRef>
        <a:effectRef idx="0">
          <a:scrgbClr r="0" g="0" b="0"/>
        </a:effectRef>
        <a:fontRef idx="minor"/>
      </dsp:style>
    </dsp:sp>
    <dsp:sp modelId="{E302375D-A61E-4BC7-9D6E-C179FA8D418D}">
      <dsp:nvSpPr>
        <dsp:cNvPr id="0" name=""/>
        <dsp:cNvSpPr/>
      </dsp:nvSpPr>
      <dsp:spPr>
        <a:xfrm>
          <a:off x="7354779" y="3617913"/>
          <a:ext cx="157020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de-DE" sz="1600" b="1" kern="1200" dirty="0" err="1" smtClean="0">
              <a:solidFill>
                <a:schemeClr val="tx1"/>
              </a:solidFill>
            </a:rPr>
            <a:t>support</a:t>
          </a:r>
          <a:r>
            <a:rPr lang="de-DE" sz="1600" b="1" kern="1200" dirty="0" smtClean="0">
              <a:solidFill>
                <a:schemeClr val="tx1"/>
              </a:solidFill>
            </a:rPr>
            <a:t> differential </a:t>
          </a:r>
          <a:r>
            <a:rPr lang="de-DE" sz="1600" b="1" kern="1200" dirty="0" err="1" smtClean="0">
              <a:solidFill>
                <a:schemeClr val="tx1"/>
              </a:solidFill>
            </a:rPr>
            <a:t>diagnosis</a:t>
          </a:r>
          <a:endParaRPr lang="de-DE" sz="1600" b="1" kern="1200" dirty="0">
            <a:solidFill>
              <a:schemeClr val="tx1"/>
            </a:solidFill>
          </a:endParaRPr>
        </a:p>
      </dsp:txBody>
      <dsp:txXfrm>
        <a:off x="7354779" y="3617913"/>
        <a:ext cx="1570201" cy="136287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31E08-1E2B-44C7-90D9-AF66AF651A34}" type="datetimeFigureOut">
              <a:rPr lang="en-US" smtClean="0"/>
              <a:t>1/19/2022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24A9-524B-4826-BAB9-D2FD0AF4896D}" type="slidenum">
              <a:rPr lang="en-US" smtClean="0"/>
              <a:t>‹Nr.›</a:t>
            </a:fld>
            <a:endParaRPr lang="en-US"/>
          </a:p>
        </p:txBody>
      </p:sp>
    </p:spTree>
    <p:extLst>
      <p:ext uri="{BB962C8B-B14F-4D97-AF65-F5344CB8AC3E}">
        <p14:creationId xmlns:p14="http://schemas.microsoft.com/office/powerpoint/2010/main" val="61872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55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45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03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FDG-PET displays greater and more consistent changes as compared to structural MRI at early stages of AD </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284667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782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SLIDE LOOKS LIKE SHIT</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8</a:t>
            </a:fld>
            <a:endParaRPr lang="en-US"/>
          </a:p>
        </p:txBody>
      </p:sp>
    </p:spTree>
    <p:extLst>
      <p:ext uri="{BB962C8B-B14F-4D97-AF65-F5344CB8AC3E}">
        <p14:creationId xmlns:p14="http://schemas.microsoft.com/office/powerpoint/2010/main" val="138302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OUTLIER EXCLUSION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10</a:t>
            </a:fld>
            <a:endParaRPr lang="en-US"/>
          </a:p>
        </p:txBody>
      </p:sp>
    </p:spTree>
    <p:extLst>
      <p:ext uri="{BB962C8B-B14F-4D97-AF65-F5344CB8AC3E}">
        <p14:creationId xmlns:p14="http://schemas.microsoft.com/office/powerpoint/2010/main" val="176759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174884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84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5971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47060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160856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311148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68046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68284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560098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84948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250002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March 18, 2022 | Barcelona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609247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683252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679646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30994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551302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111095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791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78883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39181186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14" name="Google Shape;14;p2"/>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5" name="Google Shape;15;p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851760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1899669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20" name="Google Shape;20;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1213792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cxnSp>
        <p:nvCxnSpPr>
          <p:cNvPr id="22" name="Google Shape;22;p4"/>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3213483" y="2127701"/>
            <a:ext cx="8428800" cy="400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7" name="Google Shape;27;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4206112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4" name="Google Shape;34;p5"/>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5" name="Google Shape;35;p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2435024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600899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42" name="Google Shape;42;p7"/>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43" name="Google Shape;43;p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1624270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47" name="Google Shape;47;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1690049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8"/>
        <p:cNvGrpSpPr/>
        <p:nvPr/>
      </p:nvGrpSpPr>
      <p:grpSpPr>
        <a:xfrm>
          <a:off x="0" y="0"/>
          <a:ext cx="0" cy="0"/>
          <a:chOff x="0" y="0"/>
          <a:chExt cx="0" cy="0"/>
        </a:xfrm>
      </p:grpSpPr>
      <p:sp>
        <p:nvSpPr>
          <p:cNvPr id="49" name="Google Shape;49;p9"/>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52" name="Google Shape;52;p9"/>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53" name="Google Shape;53;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1420610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5"/>
        <p:cNvGrpSpPr/>
        <p:nvPr/>
      </p:nvGrpSpPr>
      <p:grpSpPr>
        <a:xfrm>
          <a:off x="0" y="0"/>
          <a:ext cx="0" cy="0"/>
          <a:chOff x="0" y="0"/>
          <a:chExt cx="0" cy="0"/>
        </a:xfrm>
      </p:grpSpPr>
      <p:cxnSp>
        <p:nvCxnSpPr>
          <p:cNvPr id="56" name="Google Shape;56;p10"/>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3723692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cxnSp>
        <p:nvCxnSpPr>
          <p:cNvPr id="61" name="Google Shape;61;p11"/>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65" name="Google Shape;65;p1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31440576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1753980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894018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227631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93878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rgbClr val="009BDC"/>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latin typeface="Calibri" panose="020F0502020204030204" pitchFamily="34" charset="0"/>
              </a:defRPr>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5144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663466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7912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March 18,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Barcelona</a:t>
            </a:r>
            <a:endParaRPr sz="1000" dirty="0">
              <a:solidFill>
                <a:schemeClr val="bg1">
                  <a:lumMod val="75000"/>
                </a:schemeClr>
              </a:solidFill>
              <a:latin typeface="Raleway" panose="020B0604020202020204" charset="0"/>
            </a:endParaRPr>
          </a:p>
        </p:txBody>
      </p:sp>
      <p:pic>
        <p:nvPicPr>
          <p:cNvPr id="9" name="Grafik 12"/>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796579" y="6276705"/>
            <a:ext cx="1571485" cy="543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Grafik 12"/>
          <p:cNvPicPr>
            <a:picLocks noChangeAspect="1"/>
          </p:cNvPicPr>
          <p:nvPr/>
        </p:nvPicPr>
        <p:blipFill rotWithShape="1">
          <a:blip r:embed="rId31"/>
          <a:srcRect l="1684" t="16204" r="86638" b="69691"/>
          <a:stretch/>
        </p:blipFill>
        <p:spPr>
          <a:xfrm>
            <a:off x="9647339" y="6276705"/>
            <a:ext cx="794628" cy="539901"/>
          </a:xfrm>
          <a:prstGeom prst="rect">
            <a:avLst/>
          </a:prstGeom>
        </p:spPr>
      </p:pic>
      <p:pic>
        <p:nvPicPr>
          <p:cNvPr id="14" name="Grafik 13"/>
          <p:cNvPicPr>
            <a:picLocks noChangeAspect="1"/>
          </p:cNvPicPr>
          <p:nvPr/>
        </p:nvPicPr>
        <p:blipFill rotWithShape="1">
          <a:blip r:embed="rId32"/>
          <a:srcRect l="961" t="14457" r="89374" b="77517"/>
          <a:stretch/>
        </p:blipFill>
        <p:spPr>
          <a:xfrm>
            <a:off x="8511997" y="6260755"/>
            <a:ext cx="992583" cy="463674"/>
          </a:xfrm>
          <a:prstGeom prst="rect">
            <a:avLst/>
          </a:prstGeom>
        </p:spPr>
      </p:pic>
      <p:pic>
        <p:nvPicPr>
          <p:cNvPr id="16" name="Grafik 15"/>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0584726" y="6349552"/>
            <a:ext cx="1436081" cy="417391"/>
          </a:xfrm>
          <a:prstGeom prst="rect">
            <a:avLst/>
          </a:prstGeom>
        </p:spPr>
      </p:pic>
      <p:sp>
        <p:nvSpPr>
          <p:cNvPr id="2" name="Rechteck 1"/>
          <p:cNvSpPr/>
          <p:nvPr userDrawn="1"/>
        </p:nvSpPr>
        <p:spPr>
          <a:xfrm>
            <a:off x="6694415" y="6199464"/>
            <a:ext cx="5497585" cy="65853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2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0" r:id="rId28"/>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pPr>
              <a:spcBef>
                <a:spcPts val="0"/>
              </a:spcBef>
              <a:spcAft>
                <a:spcPts val="0"/>
              </a:spcAft>
            </a:pPr>
            <a:fld id="{00000000-1234-1234-1234-123412341234}" type="slidenum">
              <a:rPr lang="en-US" smtClean="0"/>
              <a:pPr>
                <a:spcBef>
                  <a:spcPts val="0"/>
                </a:spcBef>
                <a:spcAft>
                  <a:spcPts val="0"/>
                </a:spcAft>
              </a:pPr>
              <a:t>‹Nr.›</a:t>
            </a:fld>
            <a:endParaRPr lang="en-US"/>
          </a:p>
        </p:txBody>
      </p:sp>
    </p:spTree>
    <p:extLst>
      <p:ext uri="{BB962C8B-B14F-4D97-AF65-F5344CB8AC3E}">
        <p14:creationId xmlns:p14="http://schemas.microsoft.com/office/powerpoint/2010/main" val="2172464990"/>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b="1" dirty="0" smtClean="0"/>
              <a:t>Comparison of Structural and Metabolic Biomarkers of Neurodegeneration for Brain Age Prediction</a:t>
            </a:r>
            <a:endParaRPr lang="en-US" dirty="0"/>
          </a:p>
        </p:txBody>
      </p:sp>
      <p:sp>
        <p:nvSpPr>
          <p:cNvPr id="5" name="Untertitel 4"/>
          <p:cNvSpPr>
            <a:spLocks noGrp="1"/>
          </p:cNvSpPr>
          <p:nvPr>
            <p:ph type="subTitle" idx="1"/>
          </p:nvPr>
        </p:nvSpPr>
        <p:spPr/>
        <p:txBody>
          <a:bodyPr/>
          <a:lstStyle/>
          <a:p>
            <a:endParaRPr lang="en-US"/>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2599" y="5533449"/>
            <a:ext cx="4292600" cy="1240561"/>
          </a:xfrm>
          <a:prstGeom prst="rect">
            <a:avLst/>
          </a:prstGeom>
        </p:spPr>
      </p:pic>
    </p:spTree>
    <p:extLst>
      <p:ext uri="{BB962C8B-B14F-4D97-AF65-F5344CB8AC3E}">
        <p14:creationId xmlns:p14="http://schemas.microsoft.com/office/powerpoint/2010/main" val="156614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624417" y="4236184"/>
            <a:ext cx="10943167" cy="1143000"/>
          </a:xfrm>
          <a:prstGeom prst="rect">
            <a:avLst/>
          </a:prstGeom>
          <a:solidFill>
            <a:srgbClr val="FEEAD7"/>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accent6">
                    <a:lumMod val="50000"/>
                  </a:schemeClr>
                </a:solidFill>
                <a:latin typeface="Raleway" panose="020B0604020202020204" charset="0"/>
              </a:rPr>
              <a:t>Evaluation on independent test sets</a:t>
            </a:r>
            <a:endParaRPr lang="en-US" b="1" dirty="0">
              <a:solidFill>
                <a:schemeClr val="accent6">
                  <a:lumMod val="50000"/>
                </a:schemeClr>
              </a:solidFill>
              <a:latin typeface="Raleway" panose="020B0604020202020204" charset="0"/>
            </a:endParaRPr>
          </a:p>
        </p:txBody>
      </p:sp>
      <p:sp>
        <p:nvSpPr>
          <p:cNvPr id="5" name="Rechteck 4"/>
          <p:cNvSpPr/>
          <p:nvPr/>
        </p:nvSpPr>
        <p:spPr>
          <a:xfrm>
            <a:off x="624418" y="1604434"/>
            <a:ext cx="10943167" cy="1672166"/>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solidFill>
                  <a:schemeClr val="accent6">
                    <a:lumMod val="50000"/>
                  </a:schemeClr>
                </a:solidFill>
                <a:latin typeface="Raleway" panose="020B0604020202020204" charset="0"/>
              </a:rPr>
              <a:t>5-fold </a:t>
            </a:r>
            <a:r>
              <a:rPr lang="en-US" b="1" dirty="0" smtClean="0">
                <a:solidFill>
                  <a:schemeClr val="accent6">
                    <a:lumMod val="50000"/>
                  </a:schemeClr>
                </a:solidFill>
                <a:latin typeface="Raleway" panose="020B0604020202020204" charset="0"/>
              </a:rPr>
              <a:t>cross-validation</a:t>
            </a:r>
            <a:endParaRPr lang="en-US" b="1" dirty="0" smtClean="0">
              <a:solidFill>
                <a:schemeClr val="accent6">
                  <a:lumMod val="50000"/>
                </a:schemeClr>
              </a:solidFill>
              <a:latin typeface="Raleway" panose="020B0604020202020204" charset="0"/>
            </a:endParaRPr>
          </a:p>
        </p:txBody>
      </p:sp>
      <p:cxnSp>
        <p:nvCxnSpPr>
          <p:cNvPr id="13" name="Gerade Verbindung mit Pfeil 12"/>
          <p:cNvCxnSpPr/>
          <p:nvPr/>
        </p:nvCxnSpPr>
        <p:spPr>
          <a:xfrm flipV="1">
            <a:off x="5037221" y="2101516"/>
            <a:ext cx="800100" cy="3756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endCxn id="11" idx="2"/>
          </p:cNvCxnSpPr>
          <p:nvPr/>
        </p:nvCxnSpPr>
        <p:spPr>
          <a:xfrm>
            <a:off x="5037221" y="2477146"/>
            <a:ext cx="800100" cy="364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Inhaltsplatzhalter 1"/>
          <p:cNvSpPr>
            <a:spLocks noGrp="1"/>
          </p:cNvSpPr>
          <p:nvPr>
            <p:ph sz="quarter" idx="13"/>
          </p:nvPr>
        </p:nvSpPr>
        <p:spPr>
          <a:xfrm>
            <a:off x="624419" y="3800150"/>
            <a:ext cx="10943167" cy="436034"/>
          </a:xfrm>
        </p:spPr>
        <p:txBody>
          <a:bodyPr/>
          <a:lstStyle/>
          <a:p>
            <a:r>
              <a:rPr lang="en-US" dirty="0" smtClean="0"/>
              <a:t>- Final model: smallest mean absolute error (MAE) across validation folds</a:t>
            </a:r>
            <a:endParaRPr lang="en-US" dirty="0"/>
          </a:p>
        </p:txBody>
      </p:sp>
      <p:sp>
        <p:nvSpPr>
          <p:cNvPr id="3" name="Titel 2"/>
          <p:cNvSpPr>
            <a:spLocks noGrp="1"/>
          </p:cNvSpPr>
          <p:nvPr>
            <p:ph type="title"/>
          </p:nvPr>
        </p:nvSpPr>
        <p:spPr/>
        <p:txBody>
          <a:bodyPr/>
          <a:lstStyle/>
          <a:p>
            <a:r>
              <a:rPr lang="en-US" dirty="0"/>
              <a:t>Compare precision of brain-predicted age in CN</a:t>
            </a:r>
          </a:p>
        </p:txBody>
      </p:sp>
      <p:sp>
        <p:nvSpPr>
          <p:cNvPr id="4" name="Rechteck 3"/>
          <p:cNvSpPr/>
          <p:nvPr/>
        </p:nvSpPr>
        <p:spPr>
          <a:xfrm>
            <a:off x="624418" y="9091"/>
            <a:ext cx="4412803"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sp>
        <p:nvSpPr>
          <p:cNvPr id="6" name="Rechteck 5"/>
          <p:cNvSpPr/>
          <p:nvPr/>
        </p:nvSpPr>
        <p:spPr>
          <a:xfrm>
            <a:off x="1424518" y="4461940"/>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sp>
        <p:nvSpPr>
          <p:cNvPr id="7" name="Rechteck 6"/>
          <p:cNvSpPr/>
          <p:nvPr/>
        </p:nvSpPr>
        <p:spPr>
          <a:xfrm>
            <a:off x="6383216" y="4461940"/>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set (n = 59)</a:t>
            </a:r>
            <a:endParaRPr lang="en-US" dirty="0">
              <a:solidFill>
                <a:schemeClr val="tx1"/>
              </a:solidFill>
              <a:latin typeface="Raleway" panose="020B0604020202020204" charset="0"/>
            </a:endParaRPr>
          </a:p>
        </p:txBody>
      </p:sp>
      <p:sp>
        <p:nvSpPr>
          <p:cNvPr id="10" name="Ellipse 9"/>
          <p:cNvSpPr/>
          <p:nvPr/>
        </p:nvSpPr>
        <p:spPr>
          <a:xfrm>
            <a:off x="5837321" y="1796716"/>
            <a:ext cx="2520616" cy="529389"/>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aleway" panose="020B0604020202020204" charset="0"/>
              </a:rPr>
              <a:t>Support Vector Regression</a:t>
            </a:r>
            <a:endParaRPr lang="en-US" sz="1400" dirty="0">
              <a:solidFill>
                <a:schemeClr val="tx1"/>
              </a:solidFill>
              <a:latin typeface="Raleway" panose="020B0604020202020204" charset="0"/>
            </a:endParaRPr>
          </a:p>
        </p:txBody>
      </p:sp>
      <p:sp>
        <p:nvSpPr>
          <p:cNvPr id="11" name="Ellipse 10"/>
          <p:cNvSpPr/>
          <p:nvPr/>
        </p:nvSpPr>
        <p:spPr>
          <a:xfrm>
            <a:off x="5837321" y="2577056"/>
            <a:ext cx="2520616" cy="529389"/>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aleway" panose="020B0604020202020204" charset="0"/>
              </a:rPr>
              <a:t>Relevance Vector Regression</a:t>
            </a:r>
            <a:endParaRPr lang="en-US" sz="1400" dirty="0">
              <a:solidFill>
                <a:schemeClr val="tx1"/>
              </a:solidFill>
              <a:latin typeface="Raleway" panose="020B0604020202020204" charset="0"/>
            </a:endParaRPr>
          </a:p>
        </p:txBody>
      </p:sp>
      <p:pic>
        <p:nvPicPr>
          <p:cNvPr id="21" name="Grafik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751" y="4457649"/>
            <a:ext cx="466712" cy="305585"/>
          </a:xfrm>
          <a:prstGeom prst="rect">
            <a:avLst/>
          </a:prstGeom>
        </p:spPr>
      </p:pic>
      <p:pic>
        <p:nvPicPr>
          <p:cNvPr id="22" name="Grafik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4880" y="4466358"/>
            <a:ext cx="578713" cy="317103"/>
          </a:xfrm>
          <a:prstGeom prst="rect">
            <a:avLst/>
          </a:prstGeom>
        </p:spPr>
      </p:pic>
    </p:spTree>
    <p:extLst>
      <p:ext uri="{BB962C8B-B14F-4D97-AF65-F5344CB8AC3E}">
        <p14:creationId xmlns:p14="http://schemas.microsoft.com/office/powerpoint/2010/main" val="158658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45833E-6 3.7037E-6 L 0.00222 0.29051 " pathEditMode="relative" rAng="0" ptsTypes="AA">
                                      <p:cBhvr>
                                        <p:cTn id="6" dur="2000" fill="hold"/>
                                        <p:tgtEl>
                                          <p:spTgt spid="4"/>
                                        </p:tgtEl>
                                        <p:attrNameLst>
                                          <p:attrName>ppt_x</p:attrName>
                                          <p:attrName>ppt_y</p:attrName>
                                        </p:attrNameLst>
                                      </p:cBhvr>
                                      <p:rCtr x="104" y="14514"/>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build="p"/>
      <p:bldP spid="4" grpId="0" animBg="1"/>
      <p:bldP spid="6" grpId="0" animBg="1"/>
      <p:bldP spid="7"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920" y="2294774"/>
            <a:ext cx="3784667" cy="3956698"/>
          </a:xfrm>
          <a:prstGeom prst="rect">
            <a:avLst/>
          </a:prstGeom>
        </p:spPr>
      </p:pic>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18" y="2294774"/>
            <a:ext cx="3784667" cy="3956698"/>
          </a:xfrm>
          <a:prstGeom prst="rect">
            <a:avLst/>
          </a:prstGeom>
          <a:ln>
            <a:noFill/>
          </a:ln>
        </p:spPr>
      </p:pic>
      <p:sp>
        <p:nvSpPr>
          <p:cNvPr id="3" name="Titel 2"/>
          <p:cNvSpPr>
            <a:spLocks noGrp="1"/>
          </p:cNvSpPr>
          <p:nvPr>
            <p:ph type="title"/>
          </p:nvPr>
        </p:nvSpPr>
        <p:spPr/>
        <p:txBody>
          <a:bodyPr/>
          <a:lstStyle/>
          <a:p>
            <a:r>
              <a:rPr lang="en-US" dirty="0" smtClean="0"/>
              <a:t>Participants</a:t>
            </a:r>
            <a:endParaRPr lang="en-US" dirty="0"/>
          </a:p>
        </p:txBody>
      </p:sp>
      <p:sp>
        <p:nvSpPr>
          <p:cNvPr id="13" name="Rechteck 12"/>
          <p:cNvSpPr/>
          <p:nvPr/>
        </p:nvSpPr>
        <p:spPr>
          <a:xfrm>
            <a:off x="800246" y="2302336"/>
            <a:ext cx="6609348" cy="22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992751" y="2158234"/>
            <a:ext cx="6832668" cy="369332"/>
          </a:xfrm>
          <a:prstGeom prst="rect">
            <a:avLst/>
          </a:prstGeom>
          <a:noFill/>
        </p:spPr>
        <p:txBody>
          <a:bodyPr wrap="square" rtlCol="0">
            <a:spAutoFit/>
          </a:bodyPr>
          <a:lstStyle/>
          <a:p>
            <a:r>
              <a:rPr lang="en-US" b="1" dirty="0" smtClean="0">
                <a:latin typeface="Raleway" panose="020B0604020202020204" charset="0"/>
              </a:rPr>
              <a:t>PET			            MRI</a:t>
            </a:r>
            <a:endParaRPr lang="en-US" b="1" dirty="0">
              <a:latin typeface="Raleway" panose="020B0604020202020204" charset="0"/>
            </a:endParaRPr>
          </a:p>
        </p:txBody>
      </p:sp>
      <p:sp>
        <p:nvSpPr>
          <p:cNvPr id="17" name="Textfeld 16"/>
          <p:cNvSpPr txBox="1"/>
          <p:nvPr/>
        </p:nvSpPr>
        <p:spPr>
          <a:xfrm>
            <a:off x="992751" y="1788902"/>
            <a:ext cx="6832668" cy="369332"/>
          </a:xfrm>
          <a:prstGeom prst="rect">
            <a:avLst/>
          </a:prstGeom>
          <a:noFill/>
        </p:spPr>
        <p:txBody>
          <a:bodyPr wrap="square" rtlCol="0">
            <a:spAutoFit/>
          </a:bodyPr>
          <a:lstStyle/>
          <a:p>
            <a:r>
              <a:rPr lang="en-US" b="1" dirty="0" smtClean="0">
                <a:latin typeface="Raleway" panose="020B0604020202020204" charset="0"/>
              </a:rPr>
              <a:t>Training Set</a:t>
            </a:r>
            <a:endParaRPr lang="en-US" b="1" dirty="0">
              <a:latin typeface="Raleway" panose="020B0604020202020204" charset="0"/>
            </a:endParaRPr>
          </a:p>
        </p:txBody>
      </p:sp>
    </p:spTree>
    <p:extLst>
      <p:ext uri="{BB962C8B-B14F-4D97-AF65-F5344CB8AC3E}">
        <p14:creationId xmlns:p14="http://schemas.microsoft.com/office/powerpoint/2010/main" val="2254075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endParaRPr lang="en-US"/>
          </a:p>
        </p:txBody>
      </p:sp>
      <p:sp>
        <p:nvSpPr>
          <p:cNvPr id="3" name="Titel 2"/>
          <p:cNvSpPr>
            <a:spLocks noGrp="1"/>
          </p:cNvSpPr>
          <p:nvPr>
            <p:ph type="title"/>
          </p:nvPr>
        </p:nvSpPr>
        <p:spPr/>
        <p:txBody>
          <a:bodyPr/>
          <a:lstStyle/>
          <a:p>
            <a:endParaRPr lang="en-US"/>
          </a:p>
        </p:txBody>
      </p:sp>
    </p:spTree>
    <p:extLst>
      <p:ext uri="{BB962C8B-B14F-4D97-AF65-F5344CB8AC3E}">
        <p14:creationId xmlns:p14="http://schemas.microsoft.com/office/powerpoint/2010/main" val="1623117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r>
              <a:rPr lang="en-US" dirty="0"/>
              <a:t>Silverman DH. Brain 18F-FDG PET in the diagnosis of neurodegenerative dementias: comparison with perfusion SPECT and with clinical evaluations lacking nuclear imaging. J </a:t>
            </a:r>
            <a:r>
              <a:rPr lang="en-US" dirty="0" err="1"/>
              <a:t>Nucl</a:t>
            </a:r>
            <a:r>
              <a:rPr lang="en-US" dirty="0"/>
              <a:t> Med. 2004 Apr;45(4):594-607. PMID: 15073255</a:t>
            </a:r>
            <a:r>
              <a:rPr lang="en-US" dirty="0" smtClean="0"/>
              <a:t>.</a:t>
            </a:r>
          </a:p>
          <a:p>
            <a:r>
              <a:rPr lang="en-US" dirty="0"/>
              <a:t>Farrell, C., Chappell, F., Armitage, P.A. </a:t>
            </a:r>
            <a:r>
              <a:rPr lang="en-US" i="1" dirty="0"/>
              <a:t>et al.</a:t>
            </a:r>
            <a:r>
              <a:rPr lang="en-US" dirty="0"/>
              <a:t> Development and initial testing of normal reference MR images for the brain at ages 65–70 and 75–80 years. </a:t>
            </a:r>
            <a:r>
              <a:rPr lang="en-US" i="1" dirty="0" err="1"/>
              <a:t>Eur</a:t>
            </a:r>
            <a:r>
              <a:rPr lang="en-US" i="1" dirty="0"/>
              <a:t> </a:t>
            </a:r>
            <a:r>
              <a:rPr lang="en-US" i="1" dirty="0" err="1"/>
              <a:t>Radiol</a:t>
            </a:r>
            <a:r>
              <a:rPr lang="en-US" dirty="0"/>
              <a:t> </a:t>
            </a:r>
            <a:r>
              <a:rPr lang="en-US" b="1" dirty="0"/>
              <a:t>19, </a:t>
            </a:r>
            <a:r>
              <a:rPr lang="en-US" dirty="0"/>
              <a:t>177–183 (2009). https://doi.org/10.1007/s00330-008-1119-2</a:t>
            </a:r>
          </a:p>
        </p:txBody>
      </p:sp>
      <p:sp>
        <p:nvSpPr>
          <p:cNvPr id="3" name="Titel 2"/>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410603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F8042FE5-2A53-4050-9169-35673EF28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269" y="233501"/>
            <a:ext cx="5359111" cy="1526993"/>
          </a:xfrm>
          <a:prstGeom prst="rect">
            <a:avLst/>
          </a:prstGeom>
        </p:spPr>
      </p:pic>
      <p:sp>
        <p:nvSpPr>
          <p:cNvPr id="6" name="Google Shape;83;p14"/>
          <p:cNvSpPr txBox="1">
            <a:spLocks/>
          </p:cNvSpPr>
          <p:nvPr/>
        </p:nvSpPr>
        <p:spPr>
          <a:xfrm>
            <a:off x="3143409" y="2860571"/>
            <a:ext cx="6092833" cy="102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2133"/>
              </a:spcAft>
              <a:buClr>
                <a:srgbClr val="000000"/>
              </a:buClr>
              <a:buSzPts val="3000"/>
              <a:buFont typeface="Raleway"/>
              <a:buNone/>
              <a:tabLst/>
              <a:defRPr/>
            </a:pPr>
            <a:r>
              <a:rPr kumimoji="0" lang="en-US" sz="4800" b="1" i="0" u="none" strike="noStrike" kern="0" cap="none" spc="0" normalizeH="0" baseline="0" noProof="0" dirty="0" smtClean="0">
                <a:ln>
                  <a:noFill/>
                </a:ln>
                <a:solidFill>
                  <a:srgbClr val="F46524"/>
                </a:solidFill>
                <a:effectLst/>
                <a:uLnTx/>
                <a:uFillTx/>
                <a:latin typeface="Raleway"/>
                <a:sym typeface="Raleway"/>
              </a:rPr>
              <a:t>Nothing to disclose.</a:t>
            </a:r>
            <a:endParaRPr kumimoji="0" lang="en-US" sz="3200" b="1" i="0" u="none" strike="noStrike" kern="0" cap="none" spc="0" normalizeH="0" baseline="0" noProof="0" dirty="0">
              <a:ln>
                <a:noFill/>
              </a:ln>
              <a:solidFill>
                <a:srgbClr val="000000"/>
              </a:solidFill>
              <a:effectLst/>
              <a:uLnTx/>
              <a:uFillTx/>
              <a:latin typeface="Raleway"/>
              <a:sym typeface="Raleway"/>
            </a:endParaRPr>
          </a:p>
        </p:txBody>
      </p:sp>
    </p:spTree>
    <p:extLst>
      <p:ext uri="{BB962C8B-B14F-4D97-AF65-F5344CB8AC3E}">
        <p14:creationId xmlns:p14="http://schemas.microsoft.com/office/powerpoint/2010/main" val="41026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title" idx="4294967295"/>
          </p:nvPr>
        </p:nvSpPr>
        <p:spPr>
          <a:xfrm>
            <a:off x="714367" y="2700567"/>
            <a:ext cx="6626400" cy="3774000"/>
          </a:xfrm>
          <a:prstGeom prst="rect">
            <a:avLst/>
          </a:prstGeom>
        </p:spPr>
        <p:txBody>
          <a:bodyPr spcFirstLastPara="1" wrap="square" lIns="121900" tIns="121900" rIns="121900" bIns="121900" anchor="t" anchorCtr="0">
            <a:noAutofit/>
          </a:bodyPr>
          <a:lstStyle/>
          <a:p>
            <a:pPr>
              <a:lnSpc>
                <a:spcPct val="115000"/>
              </a:lnSpc>
              <a:spcAft>
                <a:spcPts val="2133"/>
              </a:spcAft>
            </a:pPr>
            <a:r>
              <a:rPr lang="de" sz="2400" b="0" dirty="0">
                <a:latin typeface="Lato"/>
                <a:ea typeface="Lato"/>
                <a:cs typeface="Lato"/>
                <a:sym typeface="Lato"/>
              </a:rPr>
              <a:t>With age, incidences of various neurological conditions, such as stroke, white matter lesion and dementia rise. The aging brain undergoes changes at </a:t>
            </a:r>
            <a:r>
              <a:rPr lang="de" sz="2400" dirty="0">
                <a:latin typeface="Lato"/>
                <a:ea typeface="Lato"/>
                <a:cs typeface="Lato"/>
                <a:sym typeface="Lato"/>
              </a:rPr>
              <a:t>various levels from metabolism to morphology</a:t>
            </a:r>
            <a:r>
              <a:rPr lang="de" sz="2400" b="0" dirty="0">
                <a:latin typeface="Lato"/>
                <a:ea typeface="Lato"/>
                <a:cs typeface="Lato"/>
                <a:sym typeface="Lato"/>
              </a:rPr>
              <a:t>. </a:t>
            </a:r>
            <a:endParaRPr sz="2267" dirty="0">
              <a:latin typeface="Lato"/>
              <a:ea typeface="Lato"/>
              <a:cs typeface="Lato"/>
              <a:sym typeface="Lato"/>
            </a:endParaRPr>
          </a:p>
        </p:txBody>
      </p:sp>
      <p:sp>
        <p:nvSpPr>
          <p:cNvPr id="83" name="Google Shape;83;p14"/>
          <p:cNvSpPr txBox="1">
            <a:spLocks noGrp="1"/>
          </p:cNvSpPr>
          <p:nvPr>
            <p:ph type="title" idx="4294967295"/>
          </p:nvPr>
        </p:nvSpPr>
        <p:spPr>
          <a:xfrm>
            <a:off x="714367" y="437767"/>
            <a:ext cx="8588800" cy="1024000"/>
          </a:xfrm>
          <a:prstGeom prst="rect">
            <a:avLst/>
          </a:prstGeom>
        </p:spPr>
        <p:txBody>
          <a:bodyPr spcFirstLastPara="1" wrap="square" lIns="121900" tIns="121900" rIns="121900" bIns="121900" anchor="t" anchorCtr="0">
            <a:noAutofit/>
          </a:bodyPr>
          <a:lstStyle/>
          <a:p>
            <a:pPr>
              <a:spcAft>
                <a:spcPts val="2133"/>
              </a:spcAft>
            </a:pPr>
            <a:r>
              <a:rPr lang="de" sz="4800" dirty="0">
                <a:solidFill>
                  <a:schemeClr val="dk1"/>
                </a:solidFill>
              </a:rPr>
              <a:t>The aging brain undergoes changes at various levels.</a:t>
            </a:r>
            <a:endParaRPr sz="3200" dirty="0"/>
          </a:p>
        </p:txBody>
      </p:sp>
      <p:pic>
        <p:nvPicPr>
          <p:cNvPr id="84" name="Google Shape;84;p14"/>
          <p:cNvPicPr preferRelativeResize="0"/>
          <p:nvPr/>
        </p:nvPicPr>
        <p:blipFill rotWithShape="1">
          <a:blip r:embed="rId3">
            <a:alphaModFix/>
          </a:blip>
          <a:srcRect b="9165"/>
          <a:stretch/>
        </p:blipFill>
        <p:spPr>
          <a:xfrm>
            <a:off x="7612167" y="2927401"/>
            <a:ext cx="4444835" cy="3646268"/>
          </a:xfrm>
          <a:prstGeom prst="rect">
            <a:avLst/>
          </a:prstGeom>
          <a:noFill/>
          <a:ln>
            <a:noFill/>
          </a:ln>
        </p:spPr>
      </p:pic>
      <p:sp>
        <p:nvSpPr>
          <p:cNvPr id="85" name="Google Shape;85;p14"/>
          <p:cNvSpPr txBox="1">
            <a:spLocks noGrp="1"/>
          </p:cNvSpPr>
          <p:nvPr>
            <p:ph type="sldNum" idx="12"/>
          </p:nvPr>
        </p:nvSpPr>
        <p:spPr>
          <a:xfrm>
            <a:off x="11330665" y="6251679"/>
            <a:ext cx="731600" cy="524800"/>
          </a:xfrm>
          <a:prstGeom prst="rect">
            <a:avLst/>
          </a:prstGeom>
        </p:spPr>
        <p:txBody>
          <a:bodyPr spcFirstLastPara="1" wrap="square" lIns="121900" tIns="121900" rIns="121900" bIns="121900" anchor="ctr" anchorCtr="0">
            <a:noAutofit/>
          </a:bodyPr>
          <a:lstStyle/>
          <a:p>
            <a:pPr defTabSz="1219170" fontAlgn="auto">
              <a:spcBef>
                <a:spcPts val="0"/>
              </a:spcBef>
              <a:spcAft>
                <a:spcPts val="0"/>
              </a:spcAft>
              <a:buClr>
                <a:srgbClr val="000000"/>
              </a:buClr>
            </a:pPr>
            <a:fld id="{00000000-1234-1234-1234-123412341234}" type="slidenum">
              <a:rPr lang="de" kern="0">
                <a:solidFill>
                  <a:schemeClr val="accent1">
                    <a:lumMod val="40000"/>
                    <a:lumOff val="60000"/>
                  </a:schemeClr>
                </a:solidFill>
              </a:rPr>
              <a:pPr defTabSz="1219170" fontAlgn="auto">
                <a:spcBef>
                  <a:spcPts val="0"/>
                </a:spcBef>
                <a:spcAft>
                  <a:spcPts val="0"/>
                </a:spcAft>
                <a:buClr>
                  <a:srgbClr val="000000"/>
                </a:buClr>
              </a:pPr>
              <a:t>3</a:t>
            </a:fld>
            <a:endParaRPr kern="0" dirty="0">
              <a:solidFill>
                <a:schemeClr val="accent1">
                  <a:lumMod val="40000"/>
                  <a:lumOff val="60000"/>
                </a:schemeClr>
              </a:solidFill>
            </a:endParaRPr>
          </a:p>
        </p:txBody>
      </p:sp>
    </p:spTree>
    <p:extLst>
      <p:ext uri="{BB962C8B-B14F-4D97-AF65-F5344CB8AC3E}">
        <p14:creationId xmlns:p14="http://schemas.microsoft.com/office/powerpoint/2010/main" val="4078456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Inhaltsplatzhalter 1"/>
          <p:cNvSpPr>
            <a:spLocks noGrp="1"/>
          </p:cNvSpPr>
          <p:nvPr>
            <p:ph sz="quarter" idx="13"/>
          </p:nvPr>
        </p:nvSpPr>
        <p:spPr>
          <a:xfrm>
            <a:off x="3183333" y="1956390"/>
            <a:ext cx="8384253" cy="4065527"/>
          </a:xfrm>
        </p:spPr>
        <p:txBody>
          <a:bodyPr/>
          <a:lstStyle/>
          <a:p>
            <a:r>
              <a:rPr lang="en-US" sz="2000" dirty="0" smtClean="0">
                <a:latin typeface="Raleway"/>
                <a:ea typeface="Raleway"/>
                <a:cs typeface="Raleway"/>
                <a:sym typeface="Raleway"/>
              </a:rPr>
              <a:t>Brain-predicted age </a:t>
            </a:r>
            <a:r>
              <a:rPr lang="en-US" sz="1100" dirty="0" smtClean="0">
                <a:latin typeface="Raleway"/>
                <a:ea typeface="Raleway"/>
                <a:cs typeface="Raleway"/>
                <a:sym typeface="Raleway"/>
              </a:rPr>
              <a:t>(BPA) </a:t>
            </a:r>
            <a:r>
              <a:rPr lang="en-US" sz="2000" dirty="0" smtClean="0">
                <a:latin typeface="Raleway"/>
                <a:ea typeface="Raleway"/>
                <a:cs typeface="Raleway"/>
                <a:sym typeface="Raleway"/>
              </a:rPr>
              <a:t>= </a:t>
            </a:r>
            <a:r>
              <a:rPr lang="en-US" sz="2000" dirty="0">
                <a:latin typeface="Raleway"/>
                <a:ea typeface="Raleway"/>
                <a:cs typeface="Raleway"/>
                <a:sym typeface="Raleway"/>
              </a:rPr>
              <a:t>machine learning algorithms learn to predict chronological </a:t>
            </a:r>
            <a:r>
              <a:rPr lang="en-US" sz="2000" dirty="0" smtClean="0">
                <a:latin typeface="Raleway"/>
                <a:ea typeface="Raleway"/>
                <a:cs typeface="Raleway"/>
                <a:sym typeface="Raleway"/>
              </a:rPr>
              <a:t>age </a:t>
            </a:r>
            <a:r>
              <a:rPr lang="en-US" sz="1100" dirty="0" smtClean="0">
                <a:latin typeface="Raleway"/>
                <a:ea typeface="Raleway"/>
                <a:cs typeface="Raleway"/>
                <a:sym typeface="Raleway"/>
              </a:rPr>
              <a:t>(CA)</a:t>
            </a:r>
            <a:r>
              <a:rPr lang="en-US" sz="2000" dirty="0" smtClean="0">
                <a:latin typeface="Raleway"/>
                <a:ea typeface="Raleway"/>
                <a:cs typeface="Raleway"/>
                <a:sym typeface="Raleway"/>
              </a:rPr>
              <a:t> </a:t>
            </a:r>
            <a:r>
              <a:rPr lang="en-US" sz="2000" dirty="0">
                <a:latin typeface="Raleway"/>
                <a:ea typeface="Raleway"/>
                <a:cs typeface="Raleway"/>
                <a:sym typeface="Raleway"/>
              </a:rPr>
              <a:t>from brain </a:t>
            </a:r>
            <a:r>
              <a:rPr lang="en-US" sz="2000" dirty="0" smtClean="0">
                <a:latin typeface="Raleway"/>
                <a:ea typeface="Raleway"/>
                <a:cs typeface="Raleway"/>
                <a:sym typeface="Raleway"/>
              </a:rPr>
              <a:t>scans</a:t>
            </a:r>
            <a:endParaRPr lang="en-US" sz="2000" dirty="0"/>
          </a:p>
        </p:txBody>
      </p:sp>
      <p:sp>
        <p:nvSpPr>
          <p:cNvPr id="98" name="Google Shape;98;p16"/>
          <p:cNvSpPr txBox="1">
            <a:spLocks noGrp="1"/>
          </p:cNvSpPr>
          <p:nvPr>
            <p:ph type="title"/>
          </p:nvPr>
        </p:nvSpPr>
        <p:spPr>
          <a:prstGeom prst="rect">
            <a:avLst/>
          </a:prstGeom>
        </p:spPr>
        <p:txBody>
          <a:bodyPr spcFirstLastPara="1" wrap="square" lIns="121900" tIns="121900" rIns="121900" bIns="121900" anchor="t" anchorCtr="0">
            <a:noAutofit/>
          </a:bodyPr>
          <a:lstStyle/>
          <a:p>
            <a:r>
              <a:rPr lang="de" sz="3600" dirty="0" smtClean="0"/>
              <a:t>Brain-Predicted </a:t>
            </a:r>
            <a:r>
              <a:rPr lang="de" sz="3600" dirty="0"/>
              <a:t>Age &amp; </a:t>
            </a:r>
            <a:r>
              <a:rPr lang="de" sz="3600" dirty="0" smtClean="0"/>
              <a:t>BPAD</a:t>
            </a:r>
            <a:endParaRPr sz="3600" dirty="0"/>
          </a:p>
        </p:txBody>
      </p:sp>
      <p:sp>
        <p:nvSpPr>
          <p:cNvPr id="107" name="Google Shape;107;p16"/>
          <p:cNvSpPr txBox="1">
            <a:spLocks noGrp="1"/>
          </p:cNvSpPr>
          <p:nvPr>
            <p:ph type="sldNum" idx="4294967295"/>
          </p:nvPr>
        </p:nvSpPr>
        <p:spPr>
          <a:xfrm>
            <a:off x="11460163" y="6251575"/>
            <a:ext cx="731837" cy="525463"/>
          </a:xfrm>
          <a:prstGeom prst="rect">
            <a:avLst/>
          </a:prstGeom>
        </p:spPr>
        <p:txBody>
          <a:bodyPr spcFirstLastPara="1" wrap="square" lIns="121900" tIns="121900" rIns="121900" bIns="121900" anchor="ctr" anchorCtr="0">
            <a:noAutofit/>
          </a:bodyPr>
          <a:lstStyle/>
          <a:p>
            <a:pPr>
              <a:spcBef>
                <a:spcPts val="0"/>
              </a:spcBef>
              <a:spcAft>
                <a:spcPts val="0"/>
              </a:spcAft>
            </a:pPr>
            <a:fld id="{00000000-1234-1234-1234-123412341234}" type="slidenum">
              <a:rPr lang="de"/>
              <a:pPr>
                <a:spcBef>
                  <a:spcPts val="0"/>
                </a:spcBef>
                <a:spcAft>
                  <a:spcPts val="0"/>
                </a:spcAft>
              </a:pPr>
              <a:t>4</a:t>
            </a:fld>
            <a:endParaRPr/>
          </a:p>
        </p:txBody>
      </p:sp>
      <p:grpSp>
        <p:nvGrpSpPr>
          <p:cNvPr id="99" name="Google Shape;99;p16"/>
          <p:cNvGrpSpPr/>
          <p:nvPr/>
        </p:nvGrpSpPr>
        <p:grpSpPr>
          <a:xfrm>
            <a:off x="110533" y="1860813"/>
            <a:ext cx="2949400" cy="4390761"/>
            <a:chOff x="6803287" y="419419"/>
            <a:chExt cx="2212050" cy="2607566"/>
          </a:xfrm>
        </p:grpSpPr>
        <p:pic>
          <p:nvPicPr>
            <p:cNvPr id="100" name="Google Shape;100;p16"/>
            <p:cNvPicPr preferRelativeResize="0"/>
            <p:nvPr/>
          </p:nvPicPr>
          <p:blipFill>
            <a:blip r:embed="rId3">
              <a:alphaModFix/>
            </a:blip>
            <a:stretch>
              <a:fillRect/>
            </a:stretch>
          </p:blipFill>
          <p:spPr>
            <a:xfrm>
              <a:off x="6803287" y="427434"/>
              <a:ext cx="2212050" cy="2599551"/>
            </a:xfrm>
            <a:prstGeom prst="rect">
              <a:avLst/>
            </a:prstGeom>
            <a:noFill/>
            <a:ln>
              <a:noFill/>
            </a:ln>
          </p:spPr>
        </p:pic>
        <p:pic>
          <p:nvPicPr>
            <p:cNvPr id="101" name="Google Shape;101;p16" descr="Stück Klebeband, mit dem eine Notiz auf der Folie befestigt ist"/>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02" name="Google Shape;102;p16"/>
            <p:cNvSpPr txBox="1"/>
            <p:nvPr/>
          </p:nvSpPr>
          <p:spPr>
            <a:xfrm>
              <a:off x="6895837" y="760277"/>
              <a:ext cx="1958799" cy="20040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buClr>
                  <a:schemeClr val="dk2"/>
                </a:buClr>
                <a:buSzPts val="1100"/>
              </a:pPr>
              <a:r>
                <a:rPr lang="de-DE" sz="2000" b="1" dirty="0" smtClean="0">
                  <a:solidFill>
                    <a:schemeClr val="tx2"/>
                  </a:solidFill>
                  <a:latin typeface="Raleway"/>
                  <a:ea typeface="Raleway"/>
                  <a:cs typeface="Raleway"/>
                  <a:sym typeface="Raleway"/>
                </a:rPr>
                <a:t>BPAD</a:t>
              </a:r>
              <a:endParaRPr sz="2000" b="1" dirty="0">
                <a:solidFill>
                  <a:schemeClr val="tx2"/>
                </a:solidFill>
                <a:latin typeface="Raleway"/>
                <a:ea typeface="Raleway"/>
                <a:cs typeface="Raleway"/>
                <a:sym typeface="Raleway"/>
              </a:endParaRPr>
            </a:p>
            <a:p>
              <a:pPr>
                <a:spcBef>
                  <a:spcPts val="1067"/>
                </a:spcBef>
                <a:spcAft>
                  <a:spcPts val="0"/>
                </a:spcAft>
              </a:pPr>
              <a:r>
                <a:rPr lang="de" sz="1200" dirty="0">
                  <a:latin typeface="Raleway"/>
                  <a:ea typeface="Raleway"/>
                  <a:cs typeface="Raleway"/>
                  <a:sym typeface="Raleway"/>
                </a:rPr>
                <a:t>The difference between chronological age and brain-predicted age is referred to as </a:t>
              </a:r>
              <a:r>
                <a:rPr lang="de" sz="1200" b="1" dirty="0">
                  <a:latin typeface="Raleway"/>
                  <a:ea typeface="Raleway"/>
                  <a:cs typeface="Raleway"/>
                  <a:sym typeface="Raleway"/>
                </a:rPr>
                <a:t>Brain-Predicted Age Difference (BPAD).</a:t>
              </a:r>
              <a:endParaRPr sz="1200" b="1" dirty="0">
                <a:latin typeface="Raleway"/>
                <a:ea typeface="Raleway"/>
                <a:cs typeface="Raleway"/>
                <a:sym typeface="Raleway"/>
              </a:endParaRPr>
            </a:p>
            <a:p>
              <a:pPr>
                <a:spcBef>
                  <a:spcPts val="1067"/>
                </a:spcBef>
                <a:spcAft>
                  <a:spcPts val="0"/>
                </a:spcAft>
              </a:pPr>
              <a:r>
                <a:rPr lang="de" sz="1200" dirty="0">
                  <a:latin typeface="Raleway"/>
                  <a:ea typeface="Raleway"/>
                  <a:cs typeface="Raleway"/>
                  <a:sym typeface="Raleway"/>
                </a:rPr>
                <a:t>BPAD is </a:t>
              </a:r>
              <a:r>
                <a:rPr lang="de" sz="1200" b="1" dirty="0">
                  <a:latin typeface="Raleway"/>
                  <a:ea typeface="Raleway"/>
                  <a:cs typeface="Raleway"/>
                  <a:sym typeface="Raleway"/>
                </a:rPr>
                <a:t>associated with a variety of neurological conditions</a:t>
              </a:r>
              <a:r>
                <a:rPr lang="de" sz="1200" dirty="0">
                  <a:latin typeface="Raleway"/>
                  <a:ea typeface="Raleway"/>
                  <a:cs typeface="Raleway"/>
                  <a:sym typeface="Raleway"/>
                </a:rPr>
                <a:t>.</a:t>
              </a:r>
              <a:endParaRPr sz="1200" dirty="0">
                <a:latin typeface="Raleway"/>
                <a:ea typeface="Raleway"/>
                <a:cs typeface="Raleway"/>
                <a:sym typeface="Raleway"/>
              </a:endParaRPr>
            </a:p>
            <a:p>
              <a:pPr>
                <a:spcBef>
                  <a:spcPts val="1067"/>
                </a:spcBef>
                <a:spcAft>
                  <a:spcPts val="1067"/>
                </a:spcAft>
              </a:pPr>
              <a:r>
                <a:rPr lang="de" sz="1200" dirty="0">
                  <a:latin typeface="Raleway"/>
                  <a:ea typeface="Raleway"/>
                  <a:cs typeface="Raleway"/>
                  <a:sym typeface="Raleway"/>
                </a:rPr>
                <a:t>BPAD expresses the </a:t>
              </a:r>
              <a:r>
                <a:rPr lang="de" sz="1200" b="1" dirty="0">
                  <a:latin typeface="Raleway"/>
                  <a:ea typeface="Raleway"/>
                  <a:cs typeface="Raleway"/>
                  <a:sym typeface="Raleway"/>
                </a:rPr>
                <a:t>deviation from “normal” aging in a single number.</a:t>
              </a:r>
              <a:endParaRPr sz="1200" b="1" dirty="0">
                <a:latin typeface="Raleway"/>
                <a:ea typeface="Raleway"/>
                <a:cs typeface="Raleway"/>
                <a:sym typeface="Raleway"/>
              </a:endParaRPr>
            </a:p>
          </p:txBody>
        </p:sp>
      </p:grpSp>
      <p:sp>
        <p:nvSpPr>
          <p:cNvPr id="105" name="Google Shape;105;p16"/>
          <p:cNvSpPr txBox="1"/>
          <p:nvPr/>
        </p:nvSpPr>
        <p:spPr>
          <a:xfrm>
            <a:off x="3316970" y="5038385"/>
            <a:ext cx="2545832"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de" sz="1600" dirty="0" smtClean="0">
                <a:latin typeface="Raleway" panose="020B0604020202020204" charset="0"/>
                <a:ea typeface="Lato"/>
                <a:cs typeface="Lato"/>
                <a:sym typeface="Lato"/>
              </a:rPr>
              <a:t>Chronological Age </a:t>
            </a:r>
            <a:r>
              <a:rPr lang="de" sz="1600" dirty="0">
                <a:latin typeface="Raleway" panose="020B0604020202020204" charset="0"/>
                <a:ea typeface="Lato"/>
                <a:cs typeface="Lato"/>
                <a:sym typeface="Lato"/>
              </a:rPr>
              <a:t>= </a:t>
            </a:r>
            <a:r>
              <a:rPr lang="de" sz="1600" dirty="0" smtClean="0">
                <a:latin typeface="Raleway" panose="020B0604020202020204" charset="0"/>
                <a:ea typeface="Lato"/>
                <a:cs typeface="Lato"/>
                <a:sym typeface="Lato"/>
              </a:rPr>
              <a:t>63</a:t>
            </a:r>
            <a:endParaRPr sz="1600" dirty="0">
              <a:latin typeface="Raleway" panose="020B0604020202020204" charset="0"/>
              <a:ea typeface="Lato"/>
              <a:cs typeface="Lato"/>
              <a:sym typeface="Lato"/>
            </a:endParaRPr>
          </a:p>
        </p:txBody>
      </p:sp>
      <p:sp>
        <p:nvSpPr>
          <p:cNvPr id="106" name="Google Shape;106;p16"/>
          <p:cNvSpPr txBox="1"/>
          <p:nvPr/>
        </p:nvSpPr>
        <p:spPr>
          <a:xfrm>
            <a:off x="3634287" y="5570038"/>
            <a:ext cx="8024800" cy="41545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de" sz="1100" dirty="0">
                <a:latin typeface="Raleway" panose="020B0604020202020204" charset="0"/>
                <a:ea typeface="Lato"/>
                <a:cs typeface="Lato"/>
                <a:sym typeface="Lato"/>
              </a:rPr>
              <a:t>Fig. 2. Schematic Illustration of Brain-Predicted Age Difference</a:t>
            </a:r>
            <a:endParaRPr sz="1100" dirty="0">
              <a:latin typeface="Raleway" panose="020B0604020202020204" charset="0"/>
              <a:ea typeface="Lato"/>
              <a:cs typeface="Lato"/>
              <a:sym typeface="Lato"/>
            </a:endParaRPr>
          </a:p>
        </p:txBody>
      </p:sp>
      <p:pic>
        <p:nvPicPr>
          <p:cNvPr id="12" name="Grafik 1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44091" y="3407840"/>
            <a:ext cx="1547789" cy="1547789"/>
          </a:xfrm>
          <a:prstGeom prst="rect">
            <a:avLst/>
          </a:prstGeom>
        </p:spPr>
      </p:pic>
      <p:grpSp>
        <p:nvGrpSpPr>
          <p:cNvPr id="47" name="Gruppieren 46"/>
          <p:cNvGrpSpPr/>
          <p:nvPr/>
        </p:nvGrpSpPr>
        <p:grpSpPr>
          <a:xfrm>
            <a:off x="6954099" y="3162334"/>
            <a:ext cx="1128118" cy="603357"/>
            <a:chOff x="6804957" y="2899587"/>
            <a:chExt cx="1128118" cy="603357"/>
          </a:xfrm>
        </p:grpSpPr>
        <p:sp>
          <p:nvSpPr>
            <p:cNvPr id="13" name="Ovale Legende 12"/>
            <p:cNvSpPr/>
            <p:nvPr/>
          </p:nvSpPr>
          <p:spPr>
            <a:xfrm>
              <a:off x="6804957" y="2899587"/>
              <a:ext cx="1128118" cy="603357"/>
            </a:xfrm>
            <a:prstGeom prst="wedgeEllipseCallout">
              <a:avLst>
                <a:gd name="adj1" fmla="val -38401"/>
                <a:gd name="adj2" fmla="val 61376"/>
              </a:avLst>
            </a:prstGeom>
            <a:solidFill>
              <a:schemeClr val="bg1"/>
            </a:solid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6933106" y="3062765"/>
              <a:ext cx="999969" cy="276999"/>
            </a:xfrm>
            <a:prstGeom prst="rect">
              <a:avLst/>
            </a:prstGeom>
            <a:noFill/>
          </p:spPr>
          <p:txBody>
            <a:bodyPr wrap="square" rtlCol="0">
              <a:spAutoFit/>
            </a:bodyPr>
            <a:lstStyle/>
            <a:p>
              <a:r>
                <a:rPr lang="en-US" sz="1200" b="1" dirty="0" smtClean="0">
                  <a:latin typeface="Courier New" panose="02070309020205020404" pitchFamily="49" charset="0"/>
                  <a:cs typeface="Courier New" panose="02070309020205020404" pitchFamily="49" charset="0"/>
                </a:rPr>
                <a:t>age = 75</a:t>
              </a:r>
              <a:endParaRPr lang="en-US" sz="1200" b="1" dirty="0">
                <a:latin typeface="Courier New" panose="02070309020205020404" pitchFamily="49" charset="0"/>
                <a:cs typeface="Courier New" panose="02070309020205020404" pitchFamily="49" charset="0"/>
              </a:endParaRPr>
            </a:p>
          </p:txBody>
        </p:sp>
      </p:grpSp>
      <p:pic>
        <p:nvPicPr>
          <p:cNvPr id="9" name="Grafik 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298843" y="3096614"/>
            <a:ext cx="2426124" cy="1925920"/>
          </a:xfrm>
          <a:prstGeom prst="rect">
            <a:avLst/>
          </a:prstGeom>
        </p:spPr>
      </p:pic>
      <p:pic>
        <p:nvPicPr>
          <p:cNvPr id="53" name="Grafik 52"/>
          <p:cNvPicPr>
            <a:picLocks noChangeAspect="1"/>
          </p:cNvPicPr>
          <p:nvPr/>
        </p:nvPicPr>
        <p:blipFill>
          <a:blip r:embed="rId7" cstate="print">
            <a:clrChange>
              <a:clrFrom>
                <a:srgbClr val="000000">
                  <a:alpha val="0"/>
                </a:srgbClr>
              </a:clrFrom>
              <a:clrTo>
                <a:srgbClr val="000000">
                  <a:alpha val="0"/>
                </a:srgbClr>
              </a:clrTo>
            </a:clrChange>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305687" y="3514162"/>
            <a:ext cx="1348876" cy="1070773"/>
          </a:xfrm>
          <a:prstGeom prst="rect">
            <a:avLst/>
          </a:prstGeom>
        </p:spPr>
      </p:pic>
      <p:pic>
        <p:nvPicPr>
          <p:cNvPr id="54" name="Grafik 5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27175" y="3514161"/>
            <a:ext cx="1348876" cy="1070773"/>
          </a:xfrm>
          <a:prstGeom prst="rect">
            <a:avLst/>
          </a:prstGeom>
        </p:spPr>
      </p:pic>
      <p:sp>
        <p:nvSpPr>
          <p:cNvPr id="10" name="Textfeld 9"/>
          <p:cNvSpPr txBox="1"/>
          <p:nvPr/>
        </p:nvSpPr>
        <p:spPr>
          <a:xfrm>
            <a:off x="8817715" y="4567562"/>
            <a:ext cx="3029641" cy="276999"/>
          </a:xfrm>
          <a:prstGeom prst="rect">
            <a:avLst/>
          </a:prstGeom>
          <a:noFill/>
        </p:spPr>
        <p:txBody>
          <a:bodyPr wrap="square" rtlCol="0">
            <a:spAutoFit/>
          </a:bodyPr>
          <a:lstStyle/>
          <a:p>
            <a:r>
              <a:rPr lang="en-US" sz="1200" dirty="0" smtClean="0">
                <a:latin typeface="Raleway" panose="020B0604020202020204" charset="0"/>
              </a:rPr>
              <a:t>CA = 63	                  BPA = 75</a:t>
            </a:r>
            <a:endParaRPr lang="en-US" sz="1200" dirty="0">
              <a:latin typeface="Raleway" panose="020B0604020202020204" charset="0"/>
            </a:endParaRPr>
          </a:p>
        </p:txBody>
      </p:sp>
      <p:sp>
        <p:nvSpPr>
          <p:cNvPr id="32" name="Geschweifte Klammer rechts 31"/>
          <p:cNvSpPr/>
          <p:nvPr/>
        </p:nvSpPr>
        <p:spPr>
          <a:xfrm rot="16200000" flipH="1">
            <a:off x="9935342" y="3804635"/>
            <a:ext cx="242081" cy="2321932"/>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hteck 32"/>
          <p:cNvSpPr/>
          <p:nvPr/>
        </p:nvSpPr>
        <p:spPr>
          <a:xfrm>
            <a:off x="5740144" y="5123346"/>
            <a:ext cx="2385924" cy="338554"/>
          </a:xfrm>
          <a:prstGeom prst="rect">
            <a:avLst/>
          </a:prstGeom>
        </p:spPr>
        <p:txBody>
          <a:bodyPr wrap="square">
            <a:spAutoFit/>
          </a:bodyPr>
          <a:lstStyle/>
          <a:p>
            <a:r>
              <a:rPr lang="de" sz="1600" dirty="0">
                <a:latin typeface="Raleway" panose="020B0604020202020204" charset="0"/>
                <a:ea typeface="Lato"/>
                <a:cs typeface="Lato"/>
                <a:sym typeface="Lato"/>
              </a:rPr>
              <a:t>Brain age Prediction	</a:t>
            </a:r>
            <a:endParaRPr lang="en-US" sz="1600" dirty="0"/>
          </a:p>
        </p:txBody>
      </p:sp>
      <p:sp>
        <p:nvSpPr>
          <p:cNvPr id="34" name="Rechteck 33"/>
          <p:cNvSpPr/>
          <p:nvPr/>
        </p:nvSpPr>
        <p:spPr>
          <a:xfrm>
            <a:off x="7961454" y="5125677"/>
            <a:ext cx="4052200" cy="338554"/>
          </a:xfrm>
          <a:prstGeom prst="rect">
            <a:avLst/>
          </a:prstGeom>
        </p:spPr>
        <p:txBody>
          <a:bodyPr wrap="none">
            <a:spAutoFit/>
          </a:bodyPr>
          <a:lstStyle/>
          <a:p>
            <a:r>
              <a:rPr lang="de" sz="1600" b="1" dirty="0">
                <a:solidFill>
                  <a:schemeClr val="tx2"/>
                </a:solidFill>
                <a:latin typeface="Raleway" panose="020B0604020202020204" charset="0"/>
                <a:ea typeface="Lato"/>
                <a:cs typeface="Lato"/>
                <a:sym typeface="Lato"/>
              </a:rPr>
              <a:t>B</a:t>
            </a:r>
            <a:r>
              <a:rPr lang="de" sz="1600" dirty="0">
                <a:latin typeface="Raleway" panose="020B0604020202020204" charset="0"/>
                <a:ea typeface="Lato"/>
                <a:cs typeface="Lato"/>
                <a:sym typeface="Lato"/>
              </a:rPr>
              <a:t>rain-</a:t>
            </a:r>
            <a:r>
              <a:rPr lang="de" sz="1600" b="1" dirty="0">
                <a:solidFill>
                  <a:schemeClr val="tx2"/>
                </a:solidFill>
                <a:latin typeface="Raleway" panose="020B0604020202020204" charset="0"/>
                <a:ea typeface="Lato"/>
                <a:cs typeface="Lato"/>
                <a:sym typeface="Lato"/>
              </a:rPr>
              <a:t>P</a:t>
            </a:r>
            <a:r>
              <a:rPr lang="de" sz="1600" dirty="0">
                <a:latin typeface="Raleway" panose="020B0604020202020204" charset="0"/>
                <a:ea typeface="Lato"/>
                <a:cs typeface="Lato"/>
                <a:sym typeface="Lato"/>
              </a:rPr>
              <a:t>redicted </a:t>
            </a:r>
            <a:r>
              <a:rPr lang="de" sz="1600" b="1" dirty="0">
                <a:solidFill>
                  <a:schemeClr val="tx2"/>
                </a:solidFill>
                <a:latin typeface="Raleway" panose="020B0604020202020204" charset="0"/>
                <a:ea typeface="Lato"/>
                <a:cs typeface="Lato"/>
                <a:sym typeface="Lato"/>
              </a:rPr>
              <a:t>A</a:t>
            </a:r>
            <a:r>
              <a:rPr lang="de" sz="1600" dirty="0">
                <a:latin typeface="Raleway" panose="020B0604020202020204" charset="0"/>
                <a:ea typeface="Lato"/>
                <a:cs typeface="Lato"/>
                <a:sym typeface="Lato"/>
              </a:rPr>
              <a:t>ge </a:t>
            </a:r>
            <a:r>
              <a:rPr lang="de" sz="1600" b="1" dirty="0" smtClean="0">
                <a:solidFill>
                  <a:schemeClr val="tx2"/>
                </a:solidFill>
                <a:latin typeface="Raleway" panose="020B0604020202020204" charset="0"/>
                <a:ea typeface="Lato"/>
                <a:cs typeface="Lato"/>
                <a:sym typeface="Lato"/>
              </a:rPr>
              <a:t>D</a:t>
            </a:r>
            <a:r>
              <a:rPr lang="de" sz="1600" dirty="0" smtClean="0">
                <a:latin typeface="Raleway" panose="020B0604020202020204" charset="0"/>
                <a:ea typeface="Lato"/>
                <a:cs typeface="Lato"/>
                <a:sym typeface="Lato"/>
              </a:rPr>
              <a:t>ifference = 12 years</a:t>
            </a:r>
            <a:endParaRPr lang="en-US" sz="1600" dirty="0"/>
          </a:p>
        </p:txBody>
      </p:sp>
    </p:spTree>
    <p:extLst>
      <p:ext uri="{BB962C8B-B14F-4D97-AF65-F5344CB8AC3E}">
        <p14:creationId xmlns:p14="http://schemas.microsoft.com/office/powerpoint/2010/main" val="9008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animBg="1"/>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5"/>
          <p:cNvSpPr txBox="1">
            <a:spLocks noGrp="1"/>
          </p:cNvSpPr>
          <p:nvPr>
            <p:ph type="title"/>
          </p:nvPr>
        </p:nvSpPr>
        <p:spPr>
          <a:prstGeom prst="rect">
            <a:avLst/>
          </a:prstGeom>
        </p:spPr>
        <p:txBody>
          <a:bodyPr spcFirstLastPara="1" wrap="square" lIns="121900" tIns="121900" rIns="121900" bIns="121900" anchor="t" anchorCtr="0">
            <a:noAutofit/>
          </a:bodyPr>
          <a:lstStyle/>
          <a:p>
            <a:pPr>
              <a:spcAft>
                <a:spcPts val="2133"/>
              </a:spcAft>
            </a:pPr>
            <a:r>
              <a:rPr lang="de" sz="3600" dirty="0"/>
              <a:t>Brain Age can have various clinical functions.</a:t>
            </a:r>
            <a:endParaRPr sz="3600" dirty="0"/>
          </a:p>
        </p:txBody>
      </p:sp>
      <p:graphicFrame>
        <p:nvGraphicFramePr>
          <p:cNvPr id="2" name="Diagramm 1"/>
          <p:cNvGraphicFramePr/>
          <p:nvPr>
            <p:extLst>
              <p:ext uri="{D42A27DB-BD31-4B8C-83A1-F6EECF244321}">
                <p14:modId xmlns:p14="http://schemas.microsoft.com/office/powerpoint/2010/main" val="1330061007"/>
              </p:ext>
            </p:extLst>
          </p:nvPr>
        </p:nvGraphicFramePr>
        <p:xfrm>
          <a:off x="507375" y="1198130"/>
          <a:ext cx="908580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6819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3000" dirty="0" smtClean="0"/>
              <a:t>18-F-FDG-PET and MRI are associated with brain aging.</a:t>
            </a:r>
            <a:endParaRPr lang="en-US" sz="3000" dirty="0"/>
          </a:p>
        </p:txBody>
      </p:sp>
      <p:pic>
        <p:nvPicPr>
          <p:cNvPr id="6" name="Google Shape;486;p45"/>
          <p:cNvPicPr preferRelativeResize="0"/>
          <p:nvPr/>
        </p:nvPicPr>
        <p:blipFill>
          <a:blip r:embed="rId3">
            <a:alphaModFix/>
          </a:blip>
          <a:stretch>
            <a:fillRect/>
          </a:stretch>
        </p:blipFill>
        <p:spPr>
          <a:xfrm>
            <a:off x="548333" y="1546148"/>
            <a:ext cx="4981684" cy="4834552"/>
          </a:xfrm>
          <a:prstGeom prst="rect">
            <a:avLst/>
          </a:prstGeom>
          <a:noFill/>
          <a:ln>
            <a:noFill/>
          </a:ln>
        </p:spPr>
      </p:pic>
      <p:pic>
        <p:nvPicPr>
          <p:cNvPr id="8" name="Google Shape;488;p45" descr="Stück Klebeband, mit dem eine Notiz auf der Folie befestigt ist"/>
          <p:cNvPicPr preferRelativeResize="0"/>
          <p:nvPr/>
        </p:nvPicPr>
        <p:blipFill rotWithShape="1">
          <a:blip r:embed="rId4">
            <a:alphaModFix/>
          </a:blip>
          <a:srcRect l="9244" t="5926" r="2118" b="10011"/>
          <a:stretch/>
        </p:blipFill>
        <p:spPr>
          <a:xfrm rot="154828">
            <a:off x="1588674" y="1270245"/>
            <a:ext cx="2279620" cy="756571"/>
          </a:xfrm>
          <a:prstGeom prst="rect">
            <a:avLst/>
          </a:prstGeom>
          <a:noFill/>
          <a:ln>
            <a:noFill/>
          </a:ln>
        </p:spPr>
      </p:pic>
      <p:sp>
        <p:nvSpPr>
          <p:cNvPr id="9" name="Google Shape;489;p45"/>
          <p:cNvSpPr txBox="1"/>
          <p:nvPr/>
        </p:nvSpPr>
        <p:spPr>
          <a:xfrm>
            <a:off x="1071716" y="1628049"/>
            <a:ext cx="4577200" cy="1016800"/>
          </a:xfrm>
          <a:prstGeom prst="rect">
            <a:avLst/>
          </a:prstGeom>
          <a:noFill/>
          <a:ln>
            <a:noFill/>
          </a:ln>
        </p:spPr>
        <p:txBody>
          <a:bodyPr spcFirstLastPara="1" wrap="square" lIns="121900" tIns="121900" rIns="121900" bIns="121900" anchor="b" anchorCtr="0">
            <a:noAutofit/>
          </a:bodyPr>
          <a:lstStyle/>
          <a:p>
            <a:pPr>
              <a:spcBef>
                <a:spcPts val="0"/>
              </a:spcBef>
              <a:spcAft>
                <a:spcPts val="0"/>
              </a:spcAft>
            </a:pPr>
            <a:r>
              <a:rPr lang="de" sz="3000" b="1" baseline="30000" dirty="0">
                <a:solidFill>
                  <a:schemeClr val="lt2"/>
                </a:solidFill>
                <a:latin typeface="Raleway"/>
                <a:ea typeface="Raleway"/>
                <a:cs typeface="Raleway"/>
                <a:sym typeface="Raleway"/>
              </a:rPr>
              <a:t>18</a:t>
            </a:r>
            <a:r>
              <a:rPr lang="de" sz="3000" b="1" dirty="0">
                <a:solidFill>
                  <a:schemeClr val="lt2"/>
                </a:solidFill>
                <a:latin typeface="Raleway"/>
                <a:ea typeface="Raleway"/>
                <a:cs typeface="Raleway"/>
                <a:sym typeface="Raleway"/>
              </a:rPr>
              <a:t>F-FDG-PET</a:t>
            </a:r>
            <a:endParaRPr sz="3000" b="1" dirty="0">
              <a:solidFill>
                <a:schemeClr val="lt2"/>
              </a:solidFill>
              <a:latin typeface="Raleway"/>
              <a:ea typeface="Raleway"/>
              <a:cs typeface="Raleway"/>
              <a:sym typeface="Raleway"/>
            </a:endParaRPr>
          </a:p>
        </p:txBody>
      </p:sp>
      <p:sp>
        <p:nvSpPr>
          <p:cNvPr id="11" name="Google Shape;490;p45"/>
          <p:cNvSpPr txBox="1">
            <a:spLocks/>
          </p:cNvSpPr>
          <p:nvPr/>
        </p:nvSpPr>
        <p:spPr>
          <a:xfrm>
            <a:off x="1100021" y="2592476"/>
            <a:ext cx="3889074" cy="3621299"/>
          </a:xfrm>
          <a:prstGeom prst="rect">
            <a:avLst/>
          </a:prstGeom>
        </p:spPr>
        <p:txBody>
          <a:bodyPr spcFirstLastPara="1" vert="horz" wrap="square" lIns="121900" tIns="121900" rIns="121900" bIns="121900" rtlCol="0" anchor="t" anchorCtr="0">
            <a:noAutofit/>
          </a:bodyPr>
          <a:lst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a:lstStyle>
          <a:p>
            <a:pPr>
              <a:spcBef>
                <a:spcPts val="0"/>
              </a:spcBef>
              <a:spcAft>
                <a:spcPts val="0"/>
              </a:spcAft>
            </a:pPr>
            <a:r>
              <a:rPr lang="en-US" sz="1333" b="1" dirty="0" smtClean="0">
                <a:latin typeface="Raleway"/>
                <a:ea typeface="Raleway"/>
                <a:cs typeface="Raleway"/>
                <a:sym typeface="Raleway"/>
              </a:rPr>
              <a:t>Brain </a:t>
            </a:r>
            <a:r>
              <a:rPr lang="en-US" sz="1333" b="1" baseline="30000" dirty="0" smtClean="0">
                <a:latin typeface="Raleway"/>
                <a:ea typeface="Raleway"/>
                <a:cs typeface="Raleway"/>
                <a:sym typeface="Raleway"/>
              </a:rPr>
              <a:t>18</a:t>
            </a:r>
            <a:r>
              <a:rPr lang="en-US" sz="1333" b="1" dirty="0" smtClean="0">
                <a:latin typeface="Raleway"/>
                <a:ea typeface="Raleway"/>
                <a:cs typeface="Raleway"/>
                <a:sym typeface="Raleway"/>
              </a:rPr>
              <a:t>F-FDG-PET </a:t>
            </a:r>
            <a:r>
              <a:rPr lang="en-US" sz="1333" dirty="0" smtClean="0">
                <a:latin typeface="Raleway"/>
                <a:ea typeface="Raleway"/>
                <a:cs typeface="Raleway"/>
                <a:sym typeface="Raleway"/>
              </a:rPr>
              <a:t>is used to visualize metabolic activity in the brain.</a:t>
            </a:r>
            <a:endParaRPr lang="en-US" sz="1333" dirty="0" smtClean="0">
              <a:solidFill>
                <a:schemeClr val="dk2"/>
              </a:solidFill>
              <a:latin typeface="Raleway"/>
              <a:ea typeface="Raleway"/>
              <a:cs typeface="Raleway"/>
              <a:sym typeface="Raleway"/>
            </a:endParaRPr>
          </a:p>
          <a:p>
            <a:pPr>
              <a:spcBef>
                <a:spcPts val="1733"/>
              </a:spcBef>
              <a:spcAft>
                <a:spcPts val="933"/>
              </a:spcAft>
            </a:pPr>
            <a:endParaRPr lang="en-US" sz="1333" dirty="0">
              <a:solidFill>
                <a:schemeClr val="dk2"/>
              </a:solidFill>
              <a:latin typeface="Raleway"/>
              <a:ea typeface="Raleway"/>
              <a:cs typeface="Raleway"/>
              <a:sym typeface="Raleway"/>
            </a:endParaRPr>
          </a:p>
        </p:txBody>
      </p:sp>
      <p:sp>
        <p:nvSpPr>
          <p:cNvPr id="21" name="Google Shape;501;p45"/>
          <p:cNvSpPr txBox="1"/>
          <p:nvPr/>
        </p:nvSpPr>
        <p:spPr>
          <a:xfrm>
            <a:off x="4959500" y="6380700"/>
            <a:ext cx="2594400" cy="4513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de" sz="1333">
                <a:solidFill>
                  <a:schemeClr val="lt1"/>
                </a:solidFill>
                <a:latin typeface="Raleway"/>
                <a:ea typeface="Raleway"/>
                <a:cs typeface="Raleway"/>
                <a:sym typeface="Raleway"/>
              </a:rPr>
              <a:t>Dukart et al., 2013</a:t>
            </a:r>
            <a:endParaRPr sz="1333">
              <a:solidFill>
                <a:schemeClr val="lt1"/>
              </a:solidFill>
              <a:latin typeface="Raleway"/>
              <a:ea typeface="Raleway"/>
              <a:cs typeface="Raleway"/>
              <a:sym typeface="Raleway"/>
            </a:endParaRPr>
          </a:p>
        </p:txBody>
      </p:sp>
      <p:pic>
        <p:nvPicPr>
          <p:cNvPr id="22" name="Inhaltsplatzhalter 21"/>
          <p:cNvPicPr>
            <a:picLocks noGrp="1" noChangeAspect="1"/>
          </p:cNvPicPr>
          <p:nvPr>
            <p:ph sz="quarter" idx="13"/>
          </p:nvPr>
        </p:nvPicPr>
        <p:blipFill rotWithShape="1">
          <a:blip r:embed="rId5" cstate="print">
            <a:extLst>
              <a:ext uri="{28A0092B-C50C-407E-A947-70E740481C1C}">
                <a14:useLocalDpi xmlns:a14="http://schemas.microsoft.com/office/drawing/2010/main" val="0"/>
              </a:ext>
            </a:extLst>
          </a:blip>
          <a:srcRect t="33023" r="26859"/>
          <a:stretch/>
        </p:blipFill>
        <p:spPr>
          <a:xfrm>
            <a:off x="1047943" y="3221104"/>
            <a:ext cx="3982463" cy="2957994"/>
          </a:xfrm>
        </p:spPr>
      </p:pic>
      <p:pic>
        <p:nvPicPr>
          <p:cNvPr id="23" name="Google Shape;486;p45"/>
          <p:cNvPicPr preferRelativeResize="0"/>
          <p:nvPr/>
        </p:nvPicPr>
        <p:blipFill>
          <a:blip r:embed="rId3">
            <a:alphaModFix/>
          </a:blip>
          <a:stretch>
            <a:fillRect/>
          </a:stretch>
        </p:blipFill>
        <p:spPr>
          <a:xfrm>
            <a:off x="6859531" y="1513808"/>
            <a:ext cx="4708054" cy="4866892"/>
          </a:xfrm>
          <a:prstGeom prst="rect">
            <a:avLst/>
          </a:prstGeom>
          <a:noFill/>
          <a:ln>
            <a:noFill/>
          </a:ln>
        </p:spPr>
      </p:pic>
      <p:pic>
        <p:nvPicPr>
          <p:cNvPr id="24" name="Google Shape;488;p45" descr="Stück Klebeband, mit dem eine Notiz auf der Folie befestigt ist"/>
          <p:cNvPicPr preferRelativeResize="0"/>
          <p:nvPr/>
        </p:nvPicPr>
        <p:blipFill rotWithShape="1">
          <a:blip r:embed="rId4">
            <a:alphaModFix/>
          </a:blip>
          <a:srcRect l="9244" t="5926" r="2118" b="10011"/>
          <a:stretch/>
        </p:blipFill>
        <p:spPr>
          <a:xfrm rot="154828">
            <a:off x="7899872" y="1237905"/>
            <a:ext cx="2279620" cy="756571"/>
          </a:xfrm>
          <a:prstGeom prst="rect">
            <a:avLst/>
          </a:prstGeom>
          <a:noFill/>
          <a:ln>
            <a:noFill/>
          </a:ln>
        </p:spPr>
      </p:pic>
      <p:sp>
        <p:nvSpPr>
          <p:cNvPr id="25" name="Google Shape;489;p45"/>
          <p:cNvSpPr txBox="1"/>
          <p:nvPr/>
        </p:nvSpPr>
        <p:spPr>
          <a:xfrm>
            <a:off x="7382914" y="1595709"/>
            <a:ext cx="4577200" cy="1016800"/>
          </a:xfrm>
          <a:prstGeom prst="rect">
            <a:avLst/>
          </a:prstGeom>
          <a:noFill/>
          <a:ln>
            <a:noFill/>
          </a:ln>
        </p:spPr>
        <p:txBody>
          <a:bodyPr spcFirstLastPara="1" wrap="square" lIns="121900" tIns="121900" rIns="121900" bIns="121900" anchor="b" anchorCtr="0">
            <a:noAutofit/>
          </a:bodyPr>
          <a:lstStyle/>
          <a:p>
            <a:pPr>
              <a:spcBef>
                <a:spcPts val="0"/>
              </a:spcBef>
              <a:spcAft>
                <a:spcPts val="0"/>
              </a:spcAft>
            </a:pPr>
            <a:r>
              <a:rPr lang="en-US" sz="3000" b="1" baseline="30000" dirty="0" smtClean="0">
                <a:solidFill>
                  <a:schemeClr val="lt2"/>
                </a:solidFill>
                <a:latin typeface="Raleway"/>
                <a:ea typeface="Raleway"/>
                <a:cs typeface="Raleway"/>
                <a:sym typeface="Raleway"/>
              </a:rPr>
              <a:t>S</a:t>
            </a:r>
            <a:r>
              <a:rPr lang="de" sz="3000" b="1" baseline="30000" dirty="0" smtClean="0">
                <a:solidFill>
                  <a:schemeClr val="lt2"/>
                </a:solidFill>
                <a:latin typeface="Raleway"/>
                <a:ea typeface="Raleway"/>
                <a:cs typeface="Raleway"/>
                <a:sym typeface="Raleway"/>
              </a:rPr>
              <a:t>tructural MRI</a:t>
            </a:r>
            <a:endParaRPr sz="3000" b="1" dirty="0">
              <a:solidFill>
                <a:schemeClr val="lt2"/>
              </a:solidFill>
              <a:latin typeface="Raleway"/>
              <a:ea typeface="Raleway"/>
              <a:cs typeface="Raleway"/>
              <a:sym typeface="Raleway"/>
            </a:endParaRPr>
          </a:p>
        </p:txBody>
      </p:sp>
      <p:sp>
        <p:nvSpPr>
          <p:cNvPr id="26" name="Rechteck 25"/>
          <p:cNvSpPr/>
          <p:nvPr/>
        </p:nvSpPr>
        <p:spPr>
          <a:xfrm>
            <a:off x="7553900" y="2644849"/>
            <a:ext cx="3617706" cy="501676"/>
          </a:xfrm>
          <a:prstGeom prst="rect">
            <a:avLst/>
          </a:prstGeom>
        </p:spPr>
        <p:txBody>
          <a:bodyPr wrap="square">
            <a:spAutoFit/>
          </a:bodyPr>
          <a:lstStyle/>
          <a:p>
            <a:pPr>
              <a:spcBef>
                <a:spcPts val="0"/>
              </a:spcBef>
              <a:spcAft>
                <a:spcPts val="1733"/>
              </a:spcAft>
            </a:pPr>
            <a:r>
              <a:rPr lang="en-US" sz="1330" b="1" dirty="0">
                <a:latin typeface="Raleway"/>
                <a:ea typeface="Raleway"/>
                <a:cs typeface="Raleway"/>
                <a:sym typeface="Raleway"/>
              </a:rPr>
              <a:t>Brain MRI </a:t>
            </a:r>
            <a:r>
              <a:rPr lang="en-US" sz="1330" dirty="0">
                <a:latin typeface="Raleway"/>
                <a:ea typeface="Raleway"/>
                <a:cs typeface="Raleway"/>
                <a:sym typeface="Raleway"/>
              </a:rPr>
              <a:t>provides information on the shape, size and integrity of the brain.</a:t>
            </a:r>
            <a:endParaRPr lang="en-US" sz="1330" dirty="0">
              <a:solidFill>
                <a:schemeClr val="dk2"/>
              </a:solidFill>
              <a:latin typeface="Raleway"/>
              <a:ea typeface="Raleway"/>
              <a:cs typeface="Raleway"/>
              <a:sym typeface="Raleway"/>
            </a:endParaRPr>
          </a:p>
        </p:txBody>
      </p:sp>
      <p:sp>
        <p:nvSpPr>
          <p:cNvPr id="27" name="Textfeld 26"/>
          <p:cNvSpPr txBox="1"/>
          <p:nvPr/>
        </p:nvSpPr>
        <p:spPr>
          <a:xfrm>
            <a:off x="3574761" y="6441066"/>
            <a:ext cx="2769477" cy="276999"/>
          </a:xfrm>
          <a:prstGeom prst="rect">
            <a:avLst/>
          </a:prstGeom>
          <a:noFill/>
        </p:spPr>
        <p:txBody>
          <a:bodyPr wrap="square" rtlCol="0">
            <a:spAutoFit/>
          </a:bodyPr>
          <a:lstStyle/>
          <a:p>
            <a:r>
              <a:rPr lang="en-US" sz="1200" dirty="0" smtClean="0">
                <a:solidFill>
                  <a:schemeClr val="bg1">
                    <a:lumMod val="65000"/>
                  </a:schemeClr>
                </a:solidFill>
              </a:rPr>
              <a:t>Silverman et al., 2004; </a:t>
            </a:r>
            <a:r>
              <a:rPr lang="en-US" sz="1200" dirty="0" err="1" smtClean="0">
                <a:solidFill>
                  <a:schemeClr val="bg1">
                    <a:lumMod val="65000"/>
                  </a:schemeClr>
                </a:solidFill>
              </a:rPr>
              <a:t>Farrel</a:t>
            </a:r>
            <a:r>
              <a:rPr lang="en-US" sz="1200" dirty="0" smtClean="0">
                <a:solidFill>
                  <a:schemeClr val="bg1">
                    <a:lumMod val="65000"/>
                  </a:schemeClr>
                </a:solidFill>
              </a:rPr>
              <a:t> et al, 2009</a:t>
            </a:r>
            <a:endParaRPr lang="en-US" sz="1200" dirty="0">
              <a:solidFill>
                <a:schemeClr val="bg1">
                  <a:lumMod val="65000"/>
                </a:schemeClr>
              </a:solidFill>
            </a:endParaRPr>
          </a:p>
        </p:txBody>
      </p:sp>
      <p:grpSp>
        <p:nvGrpSpPr>
          <p:cNvPr id="38" name="Gruppieren 37"/>
          <p:cNvGrpSpPr/>
          <p:nvPr/>
        </p:nvGrpSpPr>
        <p:grpSpPr>
          <a:xfrm>
            <a:off x="7106653" y="3311138"/>
            <a:ext cx="4251158" cy="2736735"/>
            <a:chOff x="2085702" y="360021"/>
            <a:chExt cx="9105942" cy="5367925"/>
          </a:xfrm>
        </p:grpSpPr>
        <p:pic>
          <p:nvPicPr>
            <p:cNvPr id="34" name="Grafik 33"/>
            <p:cNvPicPr>
              <a:picLocks noChangeAspect="1"/>
            </p:cNvPicPr>
            <p:nvPr/>
          </p:nvPicPr>
          <p:blipFill rotWithShape="1">
            <a:blip r:embed="rId6"/>
            <a:srcRect l="42871" t="30230" r="19234" b="17748"/>
            <a:stretch/>
          </p:blipFill>
          <p:spPr>
            <a:xfrm>
              <a:off x="4261454" y="376466"/>
              <a:ext cx="6930190" cy="5351480"/>
            </a:xfrm>
            <a:prstGeom prst="rect">
              <a:avLst/>
            </a:prstGeom>
          </p:spPr>
        </p:pic>
        <p:pic>
          <p:nvPicPr>
            <p:cNvPr id="35" name="Grafik 34"/>
            <p:cNvPicPr>
              <a:picLocks noChangeAspect="1"/>
            </p:cNvPicPr>
            <p:nvPr/>
          </p:nvPicPr>
          <p:blipFill rotWithShape="1">
            <a:blip r:embed="rId6"/>
            <a:srcRect l="18241" t="30230" r="69702" b="17748"/>
            <a:stretch/>
          </p:blipFill>
          <p:spPr>
            <a:xfrm>
              <a:off x="2085702" y="376064"/>
              <a:ext cx="2204858" cy="5351480"/>
            </a:xfrm>
            <a:prstGeom prst="rect">
              <a:avLst/>
            </a:prstGeom>
          </p:spPr>
        </p:pic>
        <p:pic>
          <p:nvPicPr>
            <p:cNvPr id="36" name="Grafik 35"/>
            <p:cNvPicPr>
              <a:picLocks noChangeAspect="1"/>
            </p:cNvPicPr>
            <p:nvPr/>
          </p:nvPicPr>
          <p:blipFill rotWithShape="1">
            <a:blip r:embed="rId6"/>
            <a:srcRect l="42871" t="30230" r="44738" b="17748"/>
            <a:stretch/>
          </p:blipFill>
          <p:spPr>
            <a:xfrm>
              <a:off x="8849822" y="360021"/>
              <a:ext cx="2266076" cy="5351480"/>
            </a:xfrm>
            <a:prstGeom prst="rect">
              <a:avLst/>
            </a:prstGeom>
          </p:spPr>
        </p:pic>
        <p:pic>
          <p:nvPicPr>
            <p:cNvPr id="37" name="Grafik 36"/>
            <p:cNvPicPr>
              <a:picLocks noChangeAspect="1"/>
            </p:cNvPicPr>
            <p:nvPr/>
          </p:nvPicPr>
          <p:blipFill rotWithShape="1">
            <a:blip r:embed="rId6"/>
            <a:srcRect l="67937" t="30230" r="19234" b="17748"/>
            <a:stretch/>
          </p:blipFill>
          <p:spPr>
            <a:xfrm>
              <a:off x="4243366" y="376063"/>
              <a:ext cx="2346029" cy="5351480"/>
            </a:xfrm>
            <a:prstGeom prst="rect">
              <a:avLst/>
            </a:prstGeom>
          </p:spPr>
        </p:pic>
      </p:grpSp>
    </p:spTree>
    <p:extLst>
      <p:ext uri="{BB962C8B-B14F-4D97-AF65-F5344CB8AC3E}">
        <p14:creationId xmlns:p14="http://schemas.microsoft.com/office/powerpoint/2010/main" val="2665022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title" idx="4294967295"/>
          </p:nvPr>
        </p:nvSpPr>
        <p:spPr>
          <a:xfrm>
            <a:off x="714367" y="2700567"/>
            <a:ext cx="6626400" cy="3774000"/>
          </a:xfrm>
          <a:prstGeom prst="rect">
            <a:avLst/>
          </a:prstGeom>
        </p:spPr>
        <p:txBody>
          <a:bodyPr spcFirstLastPara="1" wrap="square" lIns="121900" tIns="121900" rIns="121900" bIns="121900" anchor="t" anchorCtr="0">
            <a:noAutofit/>
          </a:bodyPr>
          <a:lstStyle/>
          <a:p>
            <a:pPr>
              <a:lnSpc>
                <a:spcPct val="115000"/>
              </a:lnSpc>
              <a:spcAft>
                <a:spcPts val="2133"/>
              </a:spcAft>
            </a:pPr>
            <a:r>
              <a:rPr lang="en-US" sz="2400" b="0" dirty="0">
                <a:latin typeface="Lato"/>
                <a:ea typeface="Lato"/>
                <a:cs typeface="Lato"/>
                <a:sym typeface="Lato"/>
              </a:rPr>
              <a:t>Brain FDG-PET and </a:t>
            </a:r>
            <a:r>
              <a:rPr lang="en-US" sz="2400" b="0" dirty="0" err="1">
                <a:latin typeface="Lato"/>
                <a:ea typeface="Lato"/>
                <a:cs typeface="Lato"/>
                <a:sym typeface="Lato"/>
              </a:rPr>
              <a:t>sMRI</a:t>
            </a:r>
            <a:r>
              <a:rPr lang="en-US" sz="2400" b="0" dirty="0">
                <a:latin typeface="Lato"/>
                <a:ea typeface="Lato"/>
                <a:cs typeface="Lato"/>
                <a:sym typeface="Lato"/>
              </a:rPr>
              <a:t> are strongly associated with aging.</a:t>
            </a:r>
            <a:br>
              <a:rPr lang="en-US" sz="2400" b="0" dirty="0">
                <a:latin typeface="Lato"/>
                <a:ea typeface="Lato"/>
                <a:cs typeface="Lato"/>
                <a:sym typeface="Lato"/>
              </a:rPr>
            </a:br>
            <a:r>
              <a:rPr lang="en-US" sz="2400" b="0" dirty="0">
                <a:latin typeface="Lato"/>
                <a:ea typeface="Lato"/>
                <a:cs typeface="Lato"/>
                <a:sym typeface="Lato"/>
              </a:rPr>
              <a:t>Yet, the </a:t>
            </a:r>
            <a:r>
              <a:rPr lang="en-US" sz="2400" dirty="0">
                <a:latin typeface="Lato"/>
                <a:ea typeface="Lato"/>
                <a:cs typeface="Lato"/>
                <a:sym typeface="Lato"/>
              </a:rPr>
              <a:t>potential of the two modalities to predict brain age has not been compared.</a:t>
            </a:r>
            <a:br>
              <a:rPr lang="en-US" sz="2400" dirty="0">
                <a:latin typeface="Lato"/>
                <a:ea typeface="Lato"/>
                <a:cs typeface="Lato"/>
                <a:sym typeface="Lato"/>
              </a:rPr>
            </a:br>
            <a:r>
              <a:rPr lang="en-US" sz="2400" b="0" dirty="0">
                <a:latin typeface="Lato"/>
                <a:ea typeface="Lato"/>
                <a:cs typeface="Lato"/>
                <a:sym typeface="Lato"/>
              </a:rPr>
              <a:t>The vast majority of brain age prediction approaches focuses exclusively on MRI.</a:t>
            </a:r>
          </a:p>
        </p:txBody>
      </p:sp>
      <p:sp>
        <p:nvSpPr>
          <p:cNvPr id="83" name="Google Shape;83;p14"/>
          <p:cNvSpPr txBox="1">
            <a:spLocks noGrp="1"/>
          </p:cNvSpPr>
          <p:nvPr>
            <p:ph type="title" idx="4294967295"/>
          </p:nvPr>
        </p:nvSpPr>
        <p:spPr>
          <a:xfrm>
            <a:off x="714366" y="437767"/>
            <a:ext cx="9439827" cy="1024000"/>
          </a:xfrm>
          <a:prstGeom prst="rect">
            <a:avLst/>
          </a:prstGeom>
        </p:spPr>
        <p:txBody>
          <a:bodyPr spcFirstLastPara="1" wrap="square" lIns="121900" tIns="121900" rIns="121900" bIns="121900" anchor="t" anchorCtr="0">
            <a:noAutofit/>
          </a:bodyPr>
          <a:lstStyle/>
          <a:p>
            <a:pPr>
              <a:spcAft>
                <a:spcPts val="2133"/>
              </a:spcAft>
            </a:pPr>
            <a:r>
              <a:rPr lang="en-US" sz="4800" dirty="0">
                <a:solidFill>
                  <a:schemeClr val="dk1"/>
                </a:solidFill>
              </a:rPr>
              <a:t>Brain age is almost exclusively predicted with MRI</a:t>
            </a:r>
            <a:r>
              <a:rPr lang="de" sz="4800" dirty="0" smtClean="0">
                <a:solidFill>
                  <a:schemeClr val="dk1"/>
                </a:solidFill>
              </a:rPr>
              <a:t>.</a:t>
            </a:r>
            <a:endParaRPr sz="3200" dirty="0"/>
          </a:p>
        </p:txBody>
      </p:sp>
      <p:sp>
        <p:nvSpPr>
          <p:cNvPr id="85" name="Google Shape;85;p14"/>
          <p:cNvSpPr txBox="1">
            <a:spLocks noGrp="1"/>
          </p:cNvSpPr>
          <p:nvPr>
            <p:ph type="sldNum" idx="12"/>
          </p:nvPr>
        </p:nvSpPr>
        <p:spPr>
          <a:xfrm>
            <a:off x="11330665" y="6251679"/>
            <a:ext cx="731600" cy="524800"/>
          </a:xfrm>
          <a:prstGeom prst="rect">
            <a:avLst/>
          </a:prstGeom>
        </p:spPr>
        <p:txBody>
          <a:bodyPr spcFirstLastPara="1" wrap="square" lIns="121900" tIns="121900" rIns="121900" bIns="121900" anchor="ctr"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de" sz="1333" b="0" i="0" u="none" strike="noStrike" kern="0" cap="none" spc="0" normalizeH="0" baseline="0" noProof="0">
                <a:ln>
                  <a:noFill/>
                </a:ln>
                <a:solidFill>
                  <a:srgbClr val="01579B">
                    <a:lumMod val="40000"/>
                    <a:lumOff val="60000"/>
                  </a:srgbClr>
                </a:solidFill>
                <a:effectLst/>
                <a:uLnTx/>
                <a:uFillTx/>
                <a:latin typeface="Lato"/>
                <a:cs typeface="Lato"/>
                <a:sym typeface="Lato"/>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7</a:t>
            </a:fld>
            <a:endParaRPr kumimoji="0" sz="1333" b="0" i="0" u="none" strike="noStrike" kern="0" cap="none" spc="0" normalizeH="0" baseline="0" noProof="0" dirty="0">
              <a:ln>
                <a:noFill/>
              </a:ln>
              <a:solidFill>
                <a:srgbClr val="01579B">
                  <a:lumMod val="40000"/>
                  <a:lumOff val="60000"/>
                </a:srgbClr>
              </a:solidFill>
              <a:effectLst/>
              <a:uLnTx/>
              <a:uFillTx/>
              <a:latin typeface="Lato"/>
              <a:cs typeface="Lato"/>
              <a:sym typeface="Lato"/>
            </a:endParaRPr>
          </a:p>
        </p:txBody>
      </p:sp>
      <p:pic>
        <p:nvPicPr>
          <p:cNvPr id="9" name="Grafik 8"/>
          <p:cNvPicPr>
            <a:picLocks noChangeAspect="1"/>
          </p:cNvPicPr>
          <p:nvPr/>
        </p:nvPicPr>
        <p:blipFill rotWithShape="1">
          <a:blip r:embed="rId3"/>
          <a:srcRect l="42871" t="30230" r="44738" b="43902"/>
          <a:stretch/>
        </p:blipFill>
        <p:spPr>
          <a:xfrm>
            <a:off x="8664536" y="3180511"/>
            <a:ext cx="2666129" cy="3418960"/>
          </a:xfrm>
          <a:prstGeom prst="rect">
            <a:avLst/>
          </a:prstGeom>
        </p:spPr>
      </p:pic>
    </p:spTree>
    <p:extLst>
      <p:ext uri="{BB962C8B-B14F-4D97-AF65-F5344CB8AC3E}">
        <p14:creationId xmlns:p14="http://schemas.microsoft.com/office/powerpoint/2010/main" val="1369047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457200" indent="-457200">
              <a:buAutoNum type="arabicPeriod"/>
            </a:pPr>
            <a:r>
              <a:rPr lang="en-US" dirty="0" smtClean="0"/>
              <a:t>Compare precision of </a:t>
            </a:r>
            <a:r>
              <a:rPr lang="en-US" b="1" dirty="0" smtClean="0"/>
              <a:t>brain-predicted age using </a:t>
            </a:r>
            <a:r>
              <a:rPr lang="en-US" b="1" dirty="0" err="1" smtClean="0"/>
              <a:t>sMRI</a:t>
            </a:r>
            <a:r>
              <a:rPr lang="en-US" b="1" dirty="0" smtClean="0"/>
              <a:t> and FDG-PET </a:t>
            </a:r>
            <a:r>
              <a:rPr lang="en-US" dirty="0" smtClean="0"/>
              <a:t>in cognitively normal individuals (CN).</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indent="-457200">
              <a:buAutoNum type="arabicPeriod"/>
            </a:pPr>
            <a:r>
              <a:rPr lang="en-US" dirty="0" smtClean="0"/>
              <a:t>Compare association of </a:t>
            </a:r>
            <a:r>
              <a:rPr lang="en-US" b="1" dirty="0" err="1" smtClean="0"/>
              <a:t>sMRI</a:t>
            </a:r>
            <a:r>
              <a:rPr lang="en-US" b="1" dirty="0" smtClean="0"/>
              <a:t> and FDG-PET-predicted age with strength of clinical symptoms of dementia</a:t>
            </a:r>
            <a:r>
              <a:rPr lang="en-US" dirty="0" smtClean="0"/>
              <a:t> in CN and individuals with mild cognitive impairment (MCI).</a:t>
            </a:r>
            <a:endParaRPr lang="en-US" dirty="0"/>
          </a:p>
        </p:txBody>
      </p:sp>
      <p:sp>
        <p:nvSpPr>
          <p:cNvPr id="3" name="Titel 2"/>
          <p:cNvSpPr>
            <a:spLocks noGrp="1"/>
          </p:cNvSpPr>
          <p:nvPr>
            <p:ph type="title"/>
          </p:nvPr>
        </p:nvSpPr>
        <p:spPr/>
        <p:txBody>
          <a:bodyPr/>
          <a:lstStyle/>
          <a:p>
            <a:r>
              <a:rPr lang="en-US" dirty="0" smtClean="0"/>
              <a:t>Research Aims</a:t>
            </a:r>
            <a:endParaRPr lang="en-US" dirty="0"/>
          </a:p>
        </p:txBody>
      </p:sp>
      <p:pic>
        <p:nvPicPr>
          <p:cNvPr id="7" name="Inhaltsplatzhalter 21"/>
          <p:cNvPicPr>
            <a:picLocks noChangeAspect="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4152476" y="2617785"/>
            <a:ext cx="1122949" cy="1491915"/>
          </a:xfrm>
          <a:prstGeom prst="rect">
            <a:avLst/>
          </a:prstGeom>
        </p:spPr>
      </p:pic>
      <p:pic>
        <p:nvPicPr>
          <p:cNvPr id="11" name="Grafik 10"/>
          <p:cNvPicPr>
            <a:picLocks noChangeAspect="1"/>
          </p:cNvPicPr>
          <p:nvPr/>
        </p:nvPicPr>
        <p:blipFill rotWithShape="1">
          <a:blip r:embed="rId4">
            <a:duotone>
              <a:schemeClr val="accent4">
                <a:shade val="45000"/>
                <a:satMod val="135000"/>
              </a:schemeClr>
              <a:prstClr val="white"/>
            </a:duotone>
          </a:blip>
          <a:srcRect l="42871" t="30230" r="44738" b="43893"/>
          <a:stretch/>
        </p:blipFill>
        <p:spPr>
          <a:xfrm>
            <a:off x="7156770" y="2670885"/>
            <a:ext cx="1121619" cy="1438815"/>
          </a:xfrm>
          <a:prstGeom prst="rect">
            <a:avLst/>
          </a:prstGeom>
        </p:spPr>
      </p:pic>
      <p:cxnSp>
        <p:nvCxnSpPr>
          <p:cNvPr id="5" name="Gerader Verbinder 4"/>
          <p:cNvCxnSpPr/>
          <p:nvPr/>
        </p:nvCxnSpPr>
        <p:spPr>
          <a:xfrm>
            <a:off x="3839040" y="2579042"/>
            <a:ext cx="0" cy="15694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Gerader Verbinder 19"/>
          <p:cNvCxnSpPr/>
          <p:nvPr/>
        </p:nvCxnSpPr>
        <p:spPr>
          <a:xfrm>
            <a:off x="3839040" y="4148442"/>
            <a:ext cx="170477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a:xfrm>
            <a:off x="6911103" y="2579042"/>
            <a:ext cx="0" cy="15694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Gerader Verbinder 27"/>
          <p:cNvCxnSpPr/>
          <p:nvPr/>
        </p:nvCxnSpPr>
        <p:spPr>
          <a:xfrm>
            <a:off x="6911103" y="4148442"/>
            <a:ext cx="170477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Gerader Verbinder 9"/>
          <p:cNvCxnSpPr/>
          <p:nvPr/>
        </p:nvCxnSpPr>
        <p:spPr>
          <a:xfrm flipV="1">
            <a:off x="3839040" y="2692460"/>
            <a:ext cx="1438815" cy="143881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Gerader Verbinder 28"/>
          <p:cNvCxnSpPr/>
          <p:nvPr/>
        </p:nvCxnSpPr>
        <p:spPr>
          <a:xfrm flipV="1">
            <a:off x="6908673" y="2692460"/>
            <a:ext cx="1438815" cy="143881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Ellipse 11"/>
          <p:cNvSpPr/>
          <p:nvPr/>
        </p:nvSpPr>
        <p:spPr>
          <a:xfrm>
            <a:off x="4031545" y="336374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4393408" y="334510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558447" y="304997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p:cNvSpPr/>
          <p:nvPr/>
        </p:nvSpPr>
        <p:spPr>
          <a:xfrm>
            <a:off x="4183944" y="391063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p:cNvSpPr/>
          <p:nvPr/>
        </p:nvSpPr>
        <p:spPr>
          <a:xfrm>
            <a:off x="4922767" y="337808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p:cNvSpPr/>
          <p:nvPr/>
        </p:nvSpPr>
        <p:spPr>
          <a:xfrm>
            <a:off x="5149118" y="300717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p:cNvSpPr/>
          <p:nvPr/>
        </p:nvSpPr>
        <p:spPr>
          <a:xfrm>
            <a:off x="4864743" y="284626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p:cNvSpPr/>
          <p:nvPr/>
        </p:nvSpPr>
        <p:spPr>
          <a:xfrm>
            <a:off x="4183945" y="351614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36"/>
          <p:cNvSpPr/>
          <p:nvPr/>
        </p:nvSpPr>
        <p:spPr>
          <a:xfrm>
            <a:off x="4561092" y="3561333"/>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p:cNvSpPr/>
          <p:nvPr/>
        </p:nvSpPr>
        <p:spPr>
          <a:xfrm>
            <a:off x="4183944" y="273961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p:cNvSpPr/>
          <p:nvPr/>
        </p:nvSpPr>
        <p:spPr>
          <a:xfrm>
            <a:off x="7219313" y="351614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7364770" y="318887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7618207" y="325471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p:cNvSpPr/>
          <p:nvPr/>
        </p:nvSpPr>
        <p:spPr>
          <a:xfrm>
            <a:off x="7364770" y="279862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p:cNvSpPr/>
          <p:nvPr/>
        </p:nvSpPr>
        <p:spPr>
          <a:xfrm>
            <a:off x="7993342" y="3107806"/>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p:cNvSpPr/>
          <p:nvPr/>
        </p:nvSpPr>
        <p:spPr>
          <a:xfrm>
            <a:off x="7785715" y="347095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44"/>
          <p:cNvSpPr/>
          <p:nvPr/>
        </p:nvSpPr>
        <p:spPr>
          <a:xfrm>
            <a:off x="8090199" y="278945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p:cNvSpPr/>
          <p:nvPr/>
        </p:nvSpPr>
        <p:spPr>
          <a:xfrm>
            <a:off x="7364770" y="3703474"/>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p:cNvSpPr/>
          <p:nvPr/>
        </p:nvSpPr>
        <p:spPr>
          <a:xfrm>
            <a:off x="7820265" y="295683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47"/>
          <p:cNvSpPr/>
          <p:nvPr/>
        </p:nvSpPr>
        <p:spPr>
          <a:xfrm>
            <a:off x="7820265" y="264726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p:cNvSpPr txBox="1"/>
          <p:nvPr/>
        </p:nvSpPr>
        <p:spPr>
          <a:xfrm>
            <a:off x="3839040" y="4148442"/>
            <a:ext cx="1704778" cy="261610"/>
          </a:xfrm>
          <a:prstGeom prst="rect">
            <a:avLst/>
          </a:prstGeom>
          <a:noFill/>
        </p:spPr>
        <p:txBody>
          <a:bodyPr wrap="square" rtlCol="0">
            <a:spAutoFit/>
          </a:bodyPr>
          <a:lstStyle/>
          <a:p>
            <a:pPr algn="ctr"/>
            <a:r>
              <a:rPr lang="en-US" sz="1050" dirty="0" smtClean="0">
                <a:latin typeface="Raleway" panose="020B0604020202020204" charset="0"/>
              </a:rPr>
              <a:t>Chronological age</a:t>
            </a:r>
            <a:endParaRPr lang="en-US" sz="1050" dirty="0">
              <a:latin typeface="Raleway" panose="020B0604020202020204" charset="0"/>
            </a:endParaRPr>
          </a:p>
        </p:txBody>
      </p:sp>
      <p:sp>
        <p:nvSpPr>
          <p:cNvPr id="49" name="Textfeld 48"/>
          <p:cNvSpPr txBox="1"/>
          <p:nvPr/>
        </p:nvSpPr>
        <p:spPr>
          <a:xfrm rot="16200000">
            <a:off x="2886275" y="3247282"/>
            <a:ext cx="1704778" cy="261610"/>
          </a:xfrm>
          <a:prstGeom prst="rect">
            <a:avLst/>
          </a:prstGeom>
          <a:noFill/>
        </p:spPr>
        <p:txBody>
          <a:bodyPr wrap="square" rtlCol="0">
            <a:spAutoFit/>
          </a:bodyPr>
          <a:lstStyle/>
          <a:p>
            <a:pPr algn="ctr"/>
            <a:r>
              <a:rPr lang="en-US" sz="1050" dirty="0" smtClean="0">
                <a:latin typeface="Raleway" panose="020B0604020202020204" charset="0"/>
              </a:rPr>
              <a:t>PET-predicted age</a:t>
            </a:r>
            <a:endParaRPr lang="en-US" sz="1050" dirty="0">
              <a:latin typeface="Raleway" panose="020B0604020202020204" charset="0"/>
            </a:endParaRPr>
          </a:p>
        </p:txBody>
      </p:sp>
      <p:sp>
        <p:nvSpPr>
          <p:cNvPr id="50" name="Textfeld 49"/>
          <p:cNvSpPr txBox="1"/>
          <p:nvPr/>
        </p:nvSpPr>
        <p:spPr>
          <a:xfrm rot="16200000">
            <a:off x="5938804" y="3232937"/>
            <a:ext cx="1704778" cy="261610"/>
          </a:xfrm>
          <a:prstGeom prst="rect">
            <a:avLst/>
          </a:prstGeom>
          <a:noFill/>
        </p:spPr>
        <p:txBody>
          <a:bodyPr wrap="square" rtlCol="0">
            <a:spAutoFit/>
          </a:bodyPr>
          <a:lstStyle/>
          <a:p>
            <a:pPr algn="ctr"/>
            <a:r>
              <a:rPr lang="en-US" sz="1050" dirty="0" smtClean="0">
                <a:latin typeface="Raleway" panose="020B0604020202020204" charset="0"/>
              </a:rPr>
              <a:t>MRI-predicted age</a:t>
            </a:r>
            <a:endParaRPr lang="en-US" sz="1050" dirty="0">
              <a:latin typeface="Raleway" panose="020B0604020202020204" charset="0"/>
            </a:endParaRPr>
          </a:p>
        </p:txBody>
      </p:sp>
      <p:sp>
        <p:nvSpPr>
          <p:cNvPr id="51" name="Textfeld 50"/>
          <p:cNvSpPr txBox="1"/>
          <p:nvPr/>
        </p:nvSpPr>
        <p:spPr>
          <a:xfrm>
            <a:off x="6933326" y="4151583"/>
            <a:ext cx="1704778" cy="261610"/>
          </a:xfrm>
          <a:prstGeom prst="rect">
            <a:avLst/>
          </a:prstGeom>
          <a:noFill/>
        </p:spPr>
        <p:txBody>
          <a:bodyPr wrap="square" rtlCol="0">
            <a:spAutoFit/>
          </a:bodyPr>
          <a:lstStyle/>
          <a:p>
            <a:pPr algn="ctr"/>
            <a:r>
              <a:rPr lang="en-US" sz="1050" dirty="0" smtClean="0">
                <a:latin typeface="Raleway" panose="020B0604020202020204" charset="0"/>
              </a:rPr>
              <a:t>Chronological age</a:t>
            </a:r>
            <a:endParaRPr lang="en-US" sz="1050" dirty="0">
              <a:latin typeface="Raleway" panose="020B0604020202020204" charset="0"/>
            </a:endParaRPr>
          </a:p>
        </p:txBody>
      </p:sp>
      <p:sp>
        <p:nvSpPr>
          <p:cNvPr id="84" name="Ellipse 83"/>
          <p:cNvSpPr/>
          <p:nvPr/>
        </p:nvSpPr>
        <p:spPr>
          <a:xfrm>
            <a:off x="4336344" y="289201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p:cNvSpPr/>
          <p:nvPr/>
        </p:nvSpPr>
        <p:spPr>
          <a:xfrm>
            <a:off x="4488744" y="3750267"/>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p:cNvSpPr/>
          <p:nvPr/>
        </p:nvSpPr>
        <p:spPr>
          <a:xfrm>
            <a:off x="4970004" y="304441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Ellipse 86"/>
          <p:cNvSpPr/>
          <p:nvPr/>
        </p:nvSpPr>
        <p:spPr>
          <a:xfrm>
            <a:off x="4633122" y="3012334"/>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llipse 87"/>
          <p:cNvSpPr/>
          <p:nvPr/>
        </p:nvSpPr>
        <p:spPr>
          <a:xfrm>
            <a:off x="8098222" y="2675452"/>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p:cNvSpPr/>
          <p:nvPr/>
        </p:nvSpPr>
        <p:spPr>
          <a:xfrm>
            <a:off x="7456532" y="304441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p:cNvSpPr/>
          <p:nvPr/>
        </p:nvSpPr>
        <p:spPr>
          <a:xfrm>
            <a:off x="7713206" y="3108586"/>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e 90"/>
          <p:cNvSpPr/>
          <p:nvPr/>
        </p:nvSpPr>
        <p:spPr>
          <a:xfrm>
            <a:off x="7552781" y="3541720"/>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66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eck 24"/>
          <p:cNvSpPr/>
          <p:nvPr/>
        </p:nvSpPr>
        <p:spPr>
          <a:xfrm>
            <a:off x="623345" y="3959277"/>
            <a:ext cx="4412803" cy="1161363"/>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ADNI sample</a:t>
            </a:r>
            <a:endParaRPr lang="en-US" dirty="0">
              <a:latin typeface="Raleway" panose="020B0604020202020204" charset="0"/>
            </a:endParaRPr>
          </a:p>
        </p:txBody>
      </p:sp>
      <p:sp>
        <p:nvSpPr>
          <p:cNvPr id="2" name="Inhaltsplatzhalter 1"/>
          <p:cNvSpPr>
            <a:spLocks noGrp="1"/>
          </p:cNvSpPr>
          <p:nvPr>
            <p:ph sz="quarter" idx="13"/>
          </p:nvPr>
        </p:nvSpPr>
        <p:spPr/>
        <p:txBody>
          <a:bodyPr/>
          <a:lstStyle/>
          <a:p>
            <a:pPr marL="342900" indent="-342900">
              <a:buFontTx/>
              <a:buChar char="-"/>
            </a:pPr>
            <a:r>
              <a:rPr lang="en-US" dirty="0" smtClean="0"/>
              <a:t>379 FDG-PET and </a:t>
            </a:r>
            <a:r>
              <a:rPr lang="en-US" dirty="0" err="1" smtClean="0"/>
              <a:t>sMRI</a:t>
            </a:r>
            <a:r>
              <a:rPr lang="en-US" dirty="0" smtClean="0"/>
              <a:t> scans from of CN from  </a:t>
            </a:r>
          </a:p>
          <a:p>
            <a:pPr marL="677325" lvl="1" indent="-342900">
              <a:buFontTx/>
              <a:buChar char="-"/>
            </a:pPr>
            <a:r>
              <a:rPr lang="en-US" sz="1800" dirty="0" smtClean="0"/>
              <a:t>Same individuals</a:t>
            </a:r>
          </a:p>
          <a:p>
            <a:pPr marL="677325" lvl="1" indent="-342900">
              <a:buFontTx/>
              <a:buChar char="-"/>
            </a:pPr>
            <a:r>
              <a:rPr lang="en-US" sz="1800" dirty="0" smtClean="0"/>
              <a:t>Same </a:t>
            </a:r>
            <a:r>
              <a:rPr lang="en-US" sz="1800" dirty="0" err="1" smtClean="0"/>
              <a:t>timepoint</a:t>
            </a:r>
            <a:r>
              <a:rPr lang="en-US" sz="1800" dirty="0" smtClean="0"/>
              <a:t> (+/- 1 year)</a:t>
            </a:r>
          </a:p>
          <a:p>
            <a:endParaRPr lang="en-US" dirty="0"/>
          </a:p>
        </p:txBody>
      </p:sp>
      <p:sp>
        <p:nvSpPr>
          <p:cNvPr id="3" name="Titel 2"/>
          <p:cNvSpPr>
            <a:spLocks noGrp="1"/>
          </p:cNvSpPr>
          <p:nvPr>
            <p:ph type="title"/>
          </p:nvPr>
        </p:nvSpPr>
        <p:spPr/>
        <p:txBody>
          <a:bodyPr/>
          <a:lstStyle/>
          <a:p>
            <a:r>
              <a:rPr lang="en-US" dirty="0" smtClean="0"/>
              <a:t>Compare </a:t>
            </a:r>
            <a:r>
              <a:rPr lang="en-US" dirty="0"/>
              <a:t>precision of brain-predicted age </a:t>
            </a:r>
            <a:r>
              <a:rPr lang="en-US" dirty="0" smtClean="0"/>
              <a:t>in CN</a:t>
            </a:r>
            <a:endParaRPr lang="en-US"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724" y="1411818"/>
            <a:ext cx="1166091" cy="763512"/>
          </a:xfrm>
          <a:prstGeom prst="rect">
            <a:avLst/>
          </a:prstGeom>
        </p:spPr>
      </p:pic>
      <p:pic>
        <p:nvPicPr>
          <p:cNvPr id="16" name="Google Shape;123;p18"/>
          <p:cNvPicPr preferRelativeResize="0"/>
          <p:nvPr/>
        </p:nvPicPr>
        <p:blipFill rotWithShape="1">
          <a:blip r:embed="rId3">
            <a:alphaModFix/>
          </a:blip>
          <a:srcRect l="63687"/>
          <a:stretch/>
        </p:blipFill>
        <p:spPr>
          <a:xfrm>
            <a:off x="910091" y="3181031"/>
            <a:ext cx="2836223" cy="962025"/>
          </a:xfrm>
          <a:prstGeom prst="rect">
            <a:avLst/>
          </a:prstGeom>
          <a:noFill/>
          <a:ln>
            <a:noFill/>
          </a:ln>
        </p:spPr>
      </p:pic>
      <p:cxnSp>
        <p:nvCxnSpPr>
          <p:cNvPr id="17" name="Google Shape;125;p18"/>
          <p:cNvCxnSpPr/>
          <p:nvPr/>
        </p:nvCxnSpPr>
        <p:spPr>
          <a:xfrm flipH="1">
            <a:off x="786063" y="3751927"/>
            <a:ext cx="1265002" cy="68743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Google Shape;126;p18"/>
          <p:cNvCxnSpPr/>
          <p:nvPr/>
        </p:nvCxnSpPr>
        <p:spPr>
          <a:xfrm>
            <a:off x="2662989" y="3751927"/>
            <a:ext cx="4459706" cy="7333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Google Shape;127;p18"/>
          <p:cNvSpPr txBox="1"/>
          <p:nvPr/>
        </p:nvSpPr>
        <p:spPr>
          <a:xfrm>
            <a:off x="498257" y="4436102"/>
            <a:ext cx="7893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aleway" panose="020B0604020202020204" charset="0"/>
                <a:ea typeface="Lato"/>
                <a:cs typeface="Lato"/>
                <a:sym typeface="Lato"/>
              </a:rPr>
              <a:t>frontal lobe left: 1.03   frontal lobe right: 1.25   …   hippocampus left: 0.95   hippocampus right: 0.98</a:t>
            </a:r>
            <a:endParaRPr sz="1200" dirty="0">
              <a:latin typeface="Raleway" panose="020B0604020202020204" charset="0"/>
              <a:ea typeface="Lato"/>
              <a:cs typeface="Lato"/>
              <a:sym typeface="Lato"/>
            </a:endParaRPr>
          </a:p>
        </p:txBody>
      </p:sp>
      <p:sp>
        <p:nvSpPr>
          <p:cNvPr id="20" name="Google Shape;128;p18"/>
          <p:cNvSpPr txBox="1"/>
          <p:nvPr/>
        </p:nvSpPr>
        <p:spPr>
          <a:xfrm>
            <a:off x="8693188" y="2122659"/>
            <a:ext cx="4143866" cy="14465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000" dirty="0">
                <a:latin typeface="Raleway" panose="020B0604020202020204" charset="0"/>
                <a:ea typeface="Lato"/>
                <a:cs typeface="Lato"/>
                <a:sym typeface="Lato"/>
              </a:rPr>
              <a:t>               </a:t>
            </a:r>
            <a:r>
              <a:rPr lang="de" sz="1000" dirty="0" smtClean="0">
                <a:latin typeface="Raleway" panose="020B0604020202020204" charset="0"/>
                <a:ea typeface="Lato"/>
                <a:cs typeface="Lato"/>
                <a:sym typeface="Lato"/>
              </a:rPr>
              <a:t>FL_L        </a:t>
            </a:r>
            <a:r>
              <a:rPr lang="de" sz="1000" dirty="0">
                <a:latin typeface="Raleway" panose="020B0604020202020204" charset="0"/>
                <a:ea typeface="Lato"/>
                <a:cs typeface="Lato"/>
                <a:sym typeface="Lato"/>
              </a:rPr>
              <a:t>FL_R            </a:t>
            </a:r>
            <a:r>
              <a:rPr lang="de" sz="1000" dirty="0" smtClean="0">
                <a:latin typeface="Raleway" panose="020B0604020202020204" charset="0"/>
                <a:ea typeface="Lato"/>
                <a:cs typeface="Lato"/>
                <a:sym typeface="Lato"/>
              </a:rPr>
              <a:t>      </a:t>
            </a:r>
            <a:r>
              <a:rPr lang="de" sz="1000" dirty="0">
                <a:latin typeface="Raleway" panose="020B0604020202020204" charset="0"/>
                <a:ea typeface="Lato"/>
                <a:cs typeface="Lato"/>
                <a:sym typeface="Lato"/>
              </a:rPr>
              <a:t>HIP_L   </a:t>
            </a:r>
            <a:r>
              <a:rPr lang="de" sz="1000" dirty="0" smtClean="0">
                <a:latin typeface="Raleway" panose="020B0604020202020204" charset="0"/>
                <a:ea typeface="Lato"/>
                <a:cs typeface="Lato"/>
                <a:sym typeface="Lato"/>
              </a:rPr>
              <a:t>   </a:t>
            </a:r>
            <a:r>
              <a:rPr lang="de" sz="1000" dirty="0">
                <a:latin typeface="Raleway" panose="020B0604020202020204" charset="0"/>
                <a:ea typeface="Lato"/>
                <a:cs typeface="Lato"/>
                <a:sym typeface="Lato"/>
              </a:rPr>
              <a:t>HIP_R</a:t>
            </a:r>
            <a:endParaRPr sz="1000" dirty="0">
              <a:latin typeface="Raleway" panose="020B0604020202020204" charset="0"/>
              <a:ea typeface="Lato"/>
              <a:cs typeface="Lato"/>
              <a:sym typeface="Lato"/>
            </a:endParaRPr>
          </a:p>
          <a:p>
            <a:pPr marL="0" lvl="0" indent="0" algn="l" rtl="0">
              <a:spcBef>
                <a:spcPts val="0"/>
              </a:spcBef>
              <a:spcAft>
                <a:spcPts val="0"/>
              </a:spcAft>
              <a:buNone/>
            </a:pPr>
            <a:r>
              <a:rPr lang="de" sz="1000" dirty="0">
                <a:latin typeface="Raleway" panose="020B0604020202020204" charset="0"/>
                <a:ea typeface="Lato"/>
                <a:cs typeface="Lato"/>
                <a:sym typeface="Lato"/>
              </a:rPr>
              <a:t>Subj_1</a:t>
            </a:r>
            <a:r>
              <a:rPr lang="de" dirty="0">
                <a:latin typeface="Raleway" panose="020B0604020202020204" charset="0"/>
                <a:ea typeface="Lato"/>
                <a:cs typeface="Lato"/>
                <a:sym typeface="Lato"/>
              </a:rPr>
              <a:t>  1.03  1.25  …  0.95  0.98</a:t>
            </a:r>
            <a:endParaRPr dirty="0">
              <a:latin typeface="Raleway" panose="020B0604020202020204" charset="0"/>
              <a:ea typeface="Lato"/>
              <a:cs typeface="Lato"/>
              <a:sym typeface="Lato"/>
            </a:endParaRPr>
          </a:p>
          <a:p>
            <a:pPr marL="0" lvl="0" indent="0" algn="l" rtl="0">
              <a:spcBef>
                <a:spcPts val="0"/>
              </a:spcBef>
              <a:spcAft>
                <a:spcPts val="0"/>
              </a:spcAft>
              <a:buNone/>
            </a:pPr>
            <a:r>
              <a:rPr lang="de" sz="1000" dirty="0">
                <a:latin typeface="Raleway" panose="020B0604020202020204" charset="0"/>
                <a:ea typeface="Lato"/>
                <a:cs typeface="Lato"/>
                <a:sym typeface="Lato"/>
              </a:rPr>
              <a:t>Subj_2 </a:t>
            </a:r>
            <a:r>
              <a:rPr lang="de" sz="1000" dirty="0" smtClean="0">
                <a:latin typeface="Raleway" panose="020B0604020202020204" charset="0"/>
                <a:ea typeface="Lato"/>
                <a:cs typeface="Lato"/>
                <a:sym typeface="Lato"/>
              </a:rPr>
              <a:t> </a:t>
            </a:r>
            <a:r>
              <a:rPr lang="de" dirty="0" smtClean="0">
                <a:latin typeface="Raleway" panose="020B0604020202020204" charset="0"/>
                <a:ea typeface="Lato"/>
                <a:cs typeface="Lato"/>
                <a:sym typeface="Lato"/>
              </a:rPr>
              <a:t> </a:t>
            </a:r>
            <a:r>
              <a:rPr lang="de" dirty="0">
                <a:latin typeface="Raleway" panose="020B0604020202020204" charset="0"/>
                <a:ea typeface="Lato"/>
                <a:cs typeface="Lato"/>
                <a:sym typeface="Lato"/>
              </a:rPr>
              <a:t>1.11  1.08  …  1.02  1.02</a:t>
            </a:r>
            <a:endParaRPr dirty="0">
              <a:latin typeface="Raleway" panose="020B0604020202020204" charset="0"/>
              <a:ea typeface="Lato"/>
              <a:cs typeface="Lato"/>
              <a:sym typeface="Lato"/>
            </a:endParaRPr>
          </a:p>
          <a:p>
            <a:pPr marL="0" lvl="0" indent="0" algn="l" rtl="0">
              <a:spcBef>
                <a:spcPts val="0"/>
              </a:spcBef>
              <a:spcAft>
                <a:spcPts val="0"/>
              </a:spcAft>
              <a:buNone/>
            </a:pPr>
            <a:r>
              <a:rPr lang="de" dirty="0">
                <a:latin typeface="Raleway" panose="020B0604020202020204" charset="0"/>
                <a:ea typeface="Lato"/>
                <a:cs typeface="Lato"/>
                <a:sym typeface="Lato"/>
              </a:rPr>
              <a:t>…		       …		          … </a:t>
            </a:r>
            <a:endParaRPr dirty="0">
              <a:latin typeface="Raleway" panose="020B0604020202020204" charset="0"/>
              <a:ea typeface="Lato"/>
              <a:cs typeface="Lato"/>
              <a:sym typeface="Lato"/>
            </a:endParaRPr>
          </a:p>
        </p:txBody>
      </p:sp>
      <p:sp>
        <p:nvSpPr>
          <p:cNvPr id="21" name="Google Shape;129;p18"/>
          <p:cNvSpPr/>
          <p:nvPr/>
        </p:nvSpPr>
        <p:spPr>
          <a:xfrm rot="3097276">
            <a:off x="7422688" y="3122927"/>
            <a:ext cx="1138186" cy="1678923"/>
          </a:xfrm>
          <a:prstGeom prst="upArrow">
            <a:avLst>
              <a:gd name="adj1" fmla="val 50000"/>
              <a:gd name="adj2" fmla="val 50000"/>
            </a:avLst>
          </a:prstGeom>
          <a:solidFill>
            <a:srgbClr val="6AA84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1;p18"/>
          <p:cNvSpPr/>
          <p:nvPr/>
        </p:nvSpPr>
        <p:spPr>
          <a:xfrm>
            <a:off x="8691687" y="2074833"/>
            <a:ext cx="3307807" cy="1494345"/>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p18"/>
          <p:cNvSpPr/>
          <p:nvPr/>
        </p:nvSpPr>
        <p:spPr>
          <a:xfrm>
            <a:off x="8943088" y="1921309"/>
            <a:ext cx="366900" cy="144900"/>
          </a:xfrm>
          <a:prstGeom prst="roundRect">
            <a:avLst>
              <a:gd name="adj" fmla="val 16667"/>
            </a:avLst>
          </a:prstGeom>
          <a:solidFill>
            <a:schemeClr val="lt1"/>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700"/>
              <a:t>MRI</a:t>
            </a:r>
            <a:endParaRPr sz="700"/>
          </a:p>
        </p:txBody>
      </p:sp>
      <p:sp>
        <p:nvSpPr>
          <p:cNvPr id="24" name="Google Shape;133;p18"/>
          <p:cNvSpPr/>
          <p:nvPr/>
        </p:nvSpPr>
        <p:spPr>
          <a:xfrm>
            <a:off x="8693188" y="1921309"/>
            <a:ext cx="357000" cy="144900"/>
          </a:xfrm>
          <a:prstGeom prst="roundRect">
            <a:avLst>
              <a:gd name="adj" fmla="val 16667"/>
            </a:avLst>
          </a:prstGeom>
          <a:solidFill>
            <a:srgbClr val="6AA84F"/>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de" sz="600"/>
              <a:t>PET</a:t>
            </a:r>
            <a:endParaRPr sz="400"/>
          </a:p>
        </p:txBody>
      </p:sp>
      <p:sp>
        <p:nvSpPr>
          <p:cNvPr id="35" name="Rechteck 34"/>
          <p:cNvSpPr/>
          <p:nvPr/>
        </p:nvSpPr>
        <p:spPr>
          <a:xfrm>
            <a:off x="624418" y="3959277"/>
            <a:ext cx="4412803"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sp>
        <p:nvSpPr>
          <p:cNvPr id="36" name="Rechteck 35"/>
          <p:cNvSpPr/>
          <p:nvPr/>
        </p:nvSpPr>
        <p:spPr>
          <a:xfrm>
            <a:off x="622272" y="4802412"/>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sp>
        <p:nvSpPr>
          <p:cNvPr id="37" name="Rechteck 36"/>
          <p:cNvSpPr/>
          <p:nvPr/>
        </p:nvSpPr>
        <p:spPr>
          <a:xfrm>
            <a:off x="5551028" y="4488607"/>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set (n = 59)</a:t>
            </a:r>
            <a:endParaRPr lang="en-US" dirty="0">
              <a:solidFill>
                <a:schemeClr val="tx1"/>
              </a:solidFill>
              <a:latin typeface="Raleway" panose="020B0604020202020204" charset="0"/>
            </a:endParaRPr>
          </a:p>
        </p:txBody>
      </p:sp>
      <p:pic>
        <p:nvPicPr>
          <p:cNvPr id="38" name="Grafik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8558" y="4485309"/>
            <a:ext cx="578713" cy="317103"/>
          </a:xfrm>
          <a:prstGeom prst="rect">
            <a:avLst/>
          </a:prstGeom>
        </p:spPr>
      </p:pic>
      <p:sp>
        <p:nvSpPr>
          <p:cNvPr id="4" name="Textfeld 3"/>
          <p:cNvSpPr txBox="1"/>
          <p:nvPr/>
        </p:nvSpPr>
        <p:spPr>
          <a:xfrm>
            <a:off x="7604639" y="4189603"/>
            <a:ext cx="259960" cy="369332"/>
          </a:xfrm>
          <a:prstGeom prst="rect">
            <a:avLst/>
          </a:prstGeom>
          <a:noFill/>
        </p:spPr>
        <p:txBody>
          <a:bodyPr wrap="square" rtlCol="0">
            <a:spAutoFit/>
          </a:bodyPr>
          <a:lstStyle/>
          <a:p>
            <a:pPr algn="ctr"/>
            <a:r>
              <a:rPr lang="en-US" b="1" dirty="0" smtClean="0"/>
              <a:t>+</a:t>
            </a:r>
            <a:endParaRPr lang="en-US" b="1" dirty="0"/>
          </a:p>
        </p:txBody>
      </p:sp>
    </p:spTree>
    <p:extLst>
      <p:ext uri="{BB962C8B-B14F-4D97-AF65-F5344CB8AC3E}">
        <p14:creationId xmlns:p14="http://schemas.microsoft.com/office/powerpoint/2010/main" val="3500979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par>
                          <p:cTn id="54" fill="hold">
                            <p:stCondLst>
                              <p:cond delay="500"/>
                            </p:stCondLst>
                            <p:childTnLst>
                              <p:par>
                                <p:cTn id="55" presetID="42" presetClass="path" presetSubtype="0" accel="50000" decel="50000" fill="hold" grpId="1" nodeType="afterEffect">
                                  <p:stCondLst>
                                    <p:cond delay="0"/>
                                  </p:stCondLst>
                                  <p:childTnLst>
                                    <p:animMotion origin="layout" path="M -1.25E-6 3.7037E-7 L -1.25E-6 0.02338 " pathEditMode="relative" rAng="0" ptsTypes="AA">
                                      <p:cBhvr>
                                        <p:cTn id="56" dur="750" fill="hold"/>
                                        <p:tgtEl>
                                          <p:spTgt spid="36"/>
                                        </p:tgtEl>
                                        <p:attrNameLst>
                                          <p:attrName>ppt_x</p:attrName>
                                          <p:attrName>ppt_y</p:attrName>
                                        </p:attrNameLst>
                                      </p:cBhvr>
                                      <p:rCtr x="0" y="1157"/>
                                    </p:animMotion>
                                  </p:childTnLst>
                                </p:cTn>
                              </p:par>
                            </p:childTnLst>
                          </p:cTn>
                        </p:par>
                        <p:par>
                          <p:cTn id="57" fill="hold">
                            <p:stCondLst>
                              <p:cond delay="1250"/>
                            </p:stCondLst>
                            <p:childTnLst>
                              <p:par>
                                <p:cTn id="58" presetID="42" presetClass="path" presetSubtype="0" accel="50000" decel="50000" fill="hold" grpId="2" nodeType="afterEffect">
                                  <p:stCondLst>
                                    <p:cond delay="0"/>
                                  </p:stCondLst>
                                  <p:childTnLst>
                                    <p:animMotion origin="layout" path="M -1.25E-6 0.02338 L 0.40235 -0.11921 " pathEditMode="relative" rAng="0" ptsTypes="AA">
                                      <p:cBhvr>
                                        <p:cTn id="59" dur="1000" fill="hold"/>
                                        <p:tgtEl>
                                          <p:spTgt spid="36"/>
                                        </p:tgtEl>
                                        <p:attrNameLst>
                                          <p:attrName>ppt_x</p:attrName>
                                          <p:attrName>ppt_y</p:attrName>
                                        </p:attrNameLst>
                                      </p:cBhvr>
                                      <p:rCtr x="20117" y="-7130"/>
                                    </p:animMotion>
                                  </p:childTnLst>
                                </p:cTn>
                              </p:par>
                            </p:childTnLst>
                          </p:cTn>
                        </p:par>
                        <p:par>
                          <p:cTn id="60" fill="hold">
                            <p:stCondLst>
                              <p:cond delay="2250"/>
                            </p:stCondLst>
                            <p:childTnLst>
                              <p:par>
                                <p:cTn id="61" presetID="10" presetClass="entr" presetSubtype="0"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par>
                          <p:cTn id="64" fill="hold">
                            <p:stCondLst>
                              <p:cond delay="2750"/>
                            </p:stCondLst>
                            <p:childTnLst>
                              <p:par>
                                <p:cTn id="65" presetID="10" presetClass="entr" presetSubtype="0"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10" presetClass="entr" presetSubtype="0"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grpId="1" nodeType="clickEffect">
                                  <p:stCondLst>
                                    <p:cond delay="0"/>
                                  </p:stCondLst>
                                  <p:childTnLst>
                                    <p:animMotion origin="layout" path="M -1.45833E-6 -3.7037E-6 L -1.45833E-6 0.42547 " pathEditMode="relative" rAng="0" ptsTypes="AA">
                                      <p:cBhvr>
                                        <p:cTn id="74" dur="2000" fill="hold"/>
                                        <p:tgtEl>
                                          <p:spTgt spid="35"/>
                                        </p:tgtEl>
                                        <p:attrNameLst>
                                          <p:attrName>ppt_x</p:attrName>
                                          <p:attrName>ppt_y</p:attrName>
                                        </p:attrNameLst>
                                      </p:cBhvr>
                                      <p:rCtr x="0" y="2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9" grpId="0"/>
      <p:bldP spid="19" grpId="1"/>
      <p:bldP spid="20" grpId="0"/>
      <p:bldP spid="20" grpId="1"/>
      <p:bldP spid="21" grpId="0" animBg="1"/>
      <p:bldP spid="21" grpId="1" animBg="1"/>
      <p:bldP spid="22" grpId="0" animBg="1"/>
      <p:bldP spid="22" grpId="1" animBg="1"/>
      <p:bldP spid="23" grpId="0" animBg="1"/>
      <p:bldP spid="23" grpId="1" animBg="1"/>
      <p:bldP spid="24" grpId="0" animBg="1"/>
      <p:bldP spid="24" grpId="1" animBg="1"/>
      <p:bldP spid="35" grpId="0" animBg="1"/>
      <p:bldP spid="35" grpId="1" animBg="1"/>
      <p:bldP spid="36" grpId="0" animBg="1"/>
      <p:bldP spid="36" grpId="1" animBg="1"/>
      <p:bldP spid="36" grpId="2" animBg="1"/>
      <p:bldP spid="37" grpId="0" animBg="1"/>
      <p:bldP spid="4" grpId="0"/>
    </p:bldLst>
  </p:timing>
</p:sld>
</file>

<file path=ppt/theme/theme1.xml><?xml version="1.0" encoding="utf-8"?>
<a:theme xmlns:a="http://schemas.openxmlformats.org/drawingml/2006/main" name="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UK_DZNE_CMMC</Template>
  <TotalTime>0</TotalTime>
  <Words>628</Words>
  <Application>Microsoft Office PowerPoint</Application>
  <PresentationFormat>Breitbild</PresentationFormat>
  <Paragraphs>76</Paragraphs>
  <Slides>13</Slides>
  <Notes>7</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13</vt:i4>
      </vt:variant>
    </vt:vector>
  </HeadingPairs>
  <TitlesOfParts>
    <vt:vector size="22" baseType="lpstr">
      <vt:lpstr>Arial</vt:lpstr>
      <vt:lpstr>Arial Rounded MT Bold</vt:lpstr>
      <vt:lpstr>Calibri</vt:lpstr>
      <vt:lpstr>Calibri Light</vt:lpstr>
      <vt:lpstr>Courier New</vt:lpstr>
      <vt:lpstr>Lato</vt:lpstr>
      <vt:lpstr>Raleway</vt:lpstr>
      <vt:lpstr>UKK_Blau_16zu9_005_160118</vt:lpstr>
      <vt:lpstr>Swiss</vt:lpstr>
      <vt:lpstr>Comparison of Structural and Metabolic Biomarkers of Neurodegeneration for Brain Age Prediction</vt:lpstr>
      <vt:lpstr>PowerPoint-Präsentation</vt:lpstr>
      <vt:lpstr>With age, incidences of various neurological conditions, such as stroke, white matter lesion and dementia rise. The aging brain undergoes changes at various levels from metabolism to morphology. </vt:lpstr>
      <vt:lpstr>Brain-Predicted Age &amp; BPAD</vt:lpstr>
      <vt:lpstr>Brain Age can have various clinical functions.</vt:lpstr>
      <vt:lpstr>18-F-FDG-PET and MRI are associated with brain aging.</vt:lpstr>
      <vt:lpstr>Brain FDG-PET and sMRI are strongly associated with aging. Yet, the potential of the two modalities to predict brain age has not been compared. The vast majority of brain age prediction approaches focuses exclusively on MRI.</vt:lpstr>
      <vt:lpstr>Research Aims</vt:lpstr>
      <vt:lpstr>Compare precision of brain-predicted age in CN</vt:lpstr>
      <vt:lpstr>Compare precision of brain-predicted age in CN</vt:lpstr>
      <vt:lpstr>Participants</vt:lpstr>
      <vt:lpstr>PowerPoint-Präsentation</vt:lpstr>
      <vt:lpstr>References</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 Doering</dc:creator>
  <cp:lastModifiedBy>Elena Doering</cp:lastModifiedBy>
  <cp:revision>45</cp:revision>
  <dcterms:created xsi:type="dcterms:W3CDTF">2022-01-13T10:58:10Z</dcterms:created>
  <dcterms:modified xsi:type="dcterms:W3CDTF">2022-01-20T09:22:24Z</dcterms:modified>
</cp:coreProperties>
</file>